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2" r:id="rId4"/>
    <p:sldId id="282" r:id="rId5"/>
    <p:sldId id="276" r:id="rId6"/>
    <p:sldId id="285" r:id="rId7"/>
    <p:sldId id="288" r:id="rId8"/>
    <p:sldId id="287" r:id="rId9"/>
    <p:sldId id="283" r:id="rId10"/>
    <p:sldId id="295" r:id="rId11"/>
    <p:sldId id="261" r:id="rId12"/>
    <p:sldId id="289" r:id="rId13"/>
    <p:sldId id="263" r:id="rId14"/>
    <p:sldId id="258" r:id="rId15"/>
    <p:sldId id="259" r:id="rId16"/>
    <p:sldId id="260" r:id="rId17"/>
    <p:sldId id="264" r:id="rId18"/>
    <p:sldId id="265" r:id="rId19"/>
    <p:sldId id="277" r:id="rId20"/>
    <p:sldId id="293" r:id="rId21"/>
    <p:sldId id="290" r:id="rId22"/>
    <p:sldId id="296" r:id="rId23"/>
    <p:sldId id="291" r:id="rId24"/>
    <p:sldId id="294" r:id="rId25"/>
    <p:sldId id="286" r:id="rId26"/>
    <p:sldId id="284" r:id="rId27"/>
    <p:sldId id="278" r:id="rId28"/>
    <p:sldId id="273" r:id="rId29"/>
    <p:sldId id="275" r:id="rId30"/>
  </p:sldIdLst>
  <p:sldSz cx="18288000" cy="10287000"/>
  <p:notesSz cx="10287000" cy="18288000"/>
  <p:embeddedFontLs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나눔스퀘어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G마켓 산스 TTF Medium" panose="02000000000000000000" pitchFamily="2" charset="-127"/>
      <p:regular r:id="rId41"/>
    </p:embeddedFont>
    <p:embeddedFont>
      <p:font typeface="나눔스퀘어_ac ExtraBold" panose="020B0600000101010101" pitchFamily="50" charset="-127"/>
      <p:regular r:id="rId42"/>
      <p:bold r:id="rId43"/>
      <p:italic r:id="rId44"/>
      <p:boldItalic r:id="rId45"/>
    </p:embeddedFont>
    <p:embeddedFont>
      <p:font typeface="나눔스퀘어_ac Bold" panose="020B0600000101010101" pitchFamily="50" charset="-127"/>
      <p:bold r:id="rId46"/>
    </p:embeddedFont>
    <p:embeddedFont>
      <p:font typeface="나눔고딕 ExtraBold" panose="020D0904000000000000" pitchFamily="50" charset="-127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4F4"/>
    <a:srgbClr val="FFDBCE"/>
    <a:srgbClr val="48CA7F"/>
    <a:srgbClr val="FC5230"/>
    <a:srgbClr val="FFCD59"/>
    <a:srgbClr val="EC573B"/>
    <a:srgbClr val="283D6B"/>
    <a:srgbClr val="244A34"/>
    <a:srgbClr val="FD8E6A"/>
    <a:srgbClr val="2F4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6400" autoAdjust="0"/>
  </p:normalViewPr>
  <p:slideViewPr>
    <p:cSldViewPr>
      <p:cViewPr varScale="1">
        <p:scale>
          <a:sx n="58" d="100"/>
          <a:sy n="58" d="100"/>
        </p:scale>
        <p:origin x="78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1BC6E-12CC-E54A-8D73-8B49A5ECC680}" type="datetimeFigureOut">
              <a:rPr kumimoji="1" lang="ko-Kore-KR" altLang="en-US" smtClean="0"/>
              <a:t>02/19/2021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1BF69-9C29-3646-8C1E-DEA6306906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918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반에 마지막 발표를 </a:t>
            </a:r>
            <a:r>
              <a:rPr kumimoji="1" lang="ko-KR" altLang="en-US" dirty="0" err="1"/>
              <a:t>맡게된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조 박영철이라고 합니다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팀원은</a:t>
            </a:r>
            <a:r>
              <a:rPr kumimoji="1" lang="ko-KR" altLang="en-US" dirty="0"/>
              <a:t> 역할분담설명과 함께 소개해드리겠습니다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그럼 지금부터 발표를 시작하겠습니다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809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</a:t>
            </a:r>
            <a:r>
              <a:rPr kumimoji="1" lang="ko-KR" altLang="en-US" dirty="0" err="1"/>
              <a:t>커밋이라는</a:t>
            </a:r>
            <a:r>
              <a:rPr kumimoji="1" lang="ko-KR" altLang="en-US" dirty="0"/>
              <a:t> 개념이 비개발자들에겐 생소할 수도 있다고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그런데 이미 </a:t>
            </a:r>
            <a:r>
              <a:rPr kumimoji="1" lang="ko-KR" altLang="en-US" dirty="0" err="1"/>
              <a:t>깃허브의</a:t>
            </a:r>
            <a:r>
              <a:rPr kumimoji="1" lang="ko-KR" altLang="en-US" dirty="0"/>
              <a:t> 잔디밭과 비슷한 형태의 지도가 감성 인테리어 소품으로 판매되고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여행관련 유명 </a:t>
            </a:r>
            <a:r>
              <a:rPr kumimoji="1" lang="en-US" altLang="ko-KR" dirty="0"/>
              <a:t>SNS</a:t>
            </a:r>
            <a:r>
              <a:rPr kumimoji="1" lang="ko-KR" altLang="en-US" dirty="0"/>
              <a:t>인 여행에미치다에서도 </a:t>
            </a:r>
            <a:r>
              <a:rPr kumimoji="1" lang="ko-KR" altLang="en-US" dirty="0" err="1"/>
              <a:t>콜라보했고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와디즈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펀딩도</a:t>
            </a:r>
            <a:r>
              <a:rPr kumimoji="1" lang="ko-KR" altLang="en-US" dirty="0"/>
              <a:t> 성공적으로 성공할 정도로 많은 사람에게 </a:t>
            </a:r>
            <a:r>
              <a:rPr kumimoji="1" lang="ko-KR" altLang="en-US" dirty="0" err="1"/>
              <a:t>니즈가</a:t>
            </a:r>
            <a:r>
              <a:rPr kumimoji="1" lang="ko-KR" altLang="en-US" dirty="0"/>
              <a:t> 있는 아이템이라는 생각이 들었습니다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++ </a:t>
            </a:r>
            <a:r>
              <a:rPr kumimoji="1" lang="ko-KR" altLang="en-US" dirty="0" err="1" smtClean="0"/>
              <a:t>커밋지도</a:t>
            </a:r>
            <a:r>
              <a:rPr kumimoji="1" lang="ko-KR" altLang="en-US" dirty="0" smtClean="0"/>
              <a:t> 크게 한 번 보여주기 </a:t>
            </a:r>
            <a:r>
              <a:rPr kumimoji="1" lang="en-US" altLang="ko-KR" dirty="0" smtClean="0"/>
              <a:t>( </a:t>
            </a:r>
            <a:r>
              <a:rPr kumimoji="1" lang="ko-KR" altLang="en-US" dirty="0" smtClean="0"/>
              <a:t>영상 크게 보여주는 거 </a:t>
            </a:r>
            <a:r>
              <a:rPr kumimoji="1" lang="en-US" altLang="ko-KR" dirty="0" smtClean="0"/>
              <a:t>1 + </a:t>
            </a:r>
            <a:r>
              <a:rPr kumimoji="1" lang="ko-KR" altLang="en-US" dirty="0" err="1" smtClean="0"/>
              <a:t>와디즈</a:t>
            </a:r>
            <a:r>
              <a:rPr kumimoji="1" lang="ko-KR" altLang="en-US" dirty="0" smtClean="0"/>
              <a:t> 성공 </a:t>
            </a:r>
            <a:r>
              <a:rPr kumimoji="1" lang="en-US" altLang="ko-KR" dirty="0" smtClean="0"/>
              <a:t>1</a:t>
            </a:r>
            <a:r>
              <a:rPr kumimoji="1" lang="en-US" altLang="ko-KR" baseline="0" dirty="0" smtClean="0"/>
              <a:t> =&gt; </a:t>
            </a:r>
            <a:r>
              <a:rPr kumimoji="1" lang="ko-KR" altLang="en-US" baseline="0" dirty="0" smtClean="0"/>
              <a:t>사람들의 </a:t>
            </a:r>
            <a:r>
              <a:rPr kumimoji="1" lang="en-US" altLang="ko-KR" baseline="0" dirty="0" smtClean="0"/>
              <a:t>‘</a:t>
            </a:r>
            <a:r>
              <a:rPr kumimoji="1" lang="ko-KR" altLang="en-US" baseline="0" dirty="0" smtClean="0"/>
              <a:t>수요가 있다</a:t>
            </a:r>
            <a:r>
              <a:rPr kumimoji="1" lang="en-US" altLang="ko-KR" baseline="0" dirty="0" smtClean="0"/>
              <a:t>’) </a:t>
            </a:r>
            <a:r>
              <a:rPr kumimoji="1" lang="ko-KR" altLang="en-US" baseline="0" dirty="0" smtClean="0"/>
              <a:t>두 슬라이드로 나눠도 괜찮</a:t>
            </a:r>
            <a:r>
              <a:rPr kumimoji="1" lang="en-US" altLang="ko-KR" baseline="0" dirty="0" smtClean="0"/>
              <a:t>)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40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단순히 지도에 표시만 하는 것으로는 부족할 것이란 생각이 들어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나만의 </a:t>
            </a:r>
            <a:r>
              <a:rPr kumimoji="1" lang="ko-KR" altLang="en-US" dirty="0" err="1"/>
              <a:t>커밋지도를</a:t>
            </a:r>
            <a:r>
              <a:rPr kumimoji="1" lang="ko-KR" altLang="en-US" dirty="0"/>
              <a:t> 자랑할 수 있도록 </a:t>
            </a:r>
            <a:r>
              <a:rPr kumimoji="1" lang="en-US" altLang="ko-Kore-KR" dirty="0"/>
              <a:t>SNS </a:t>
            </a:r>
            <a:r>
              <a:rPr kumimoji="1" lang="ko-KR" altLang="en-US" dirty="0"/>
              <a:t>형태로 만들고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위치를 기반으로 소통할 수 있으면 부족한 부분을 채울 수 있을 것이라 생각해</a:t>
            </a:r>
          </a:p>
          <a:p>
            <a:endParaRPr kumimoji="1" lang="ko-KR" altLang="en-US" dirty="0"/>
          </a:p>
          <a:p>
            <a:r>
              <a:rPr kumimoji="1" lang="ko-KR" altLang="en-US" dirty="0"/>
              <a:t>위치기반으로 소통하며 나의 순간을 커밋할 수 있는 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Commitment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개발하게 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333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</a:t>
            </a:r>
            <a:r>
              <a:rPr kumimoji="1" lang="ko-KR" altLang="en-US" dirty="0" err="1"/>
              <a:t>커밋이라는</a:t>
            </a:r>
            <a:r>
              <a:rPr kumimoji="1" lang="ko-KR" altLang="en-US" dirty="0"/>
              <a:t> 개념이 비개발자들에겐 생소할 수도 있다고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그런데 이미 </a:t>
            </a:r>
            <a:r>
              <a:rPr kumimoji="1" lang="ko-KR" altLang="en-US" dirty="0" err="1"/>
              <a:t>깃허브의</a:t>
            </a:r>
            <a:r>
              <a:rPr kumimoji="1" lang="ko-KR" altLang="en-US" dirty="0"/>
              <a:t> 잔디밭과 비슷한 형태의 지도가 감성 인테리어 소품으로 판매되고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여행관련 유명 </a:t>
            </a:r>
            <a:r>
              <a:rPr kumimoji="1" lang="en-US" altLang="ko-KR" dirty="0"/>
              <a:t>SNS</a:t>
            </a:r>
            <a:r>
              <a:rPr kumimoji="1" lang="ko-KR" altLang="en-US" dirty="0"/>
              <a:t>인 여행에미치다에서도 </a:t>
            </a:r>
            <a:r>
              <a:rPr kumimoji="1" lang="ko-KR" altLang="en-US" dirty="0" err="1"/>
              <a:t>콜라보했고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와디즈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펀딩도</a:t>
            </a:r>
            <a:r>
              <a:rPr kumimoji="1" lang="ko-KR" altLang="en-US" dirty="0"/>
              <a:t> 성공적으로 성공할 정도로 많은 사람에게 </a:t>
            </a:r>
            <a:r>
              <a:rPr kumimoji="1" lang="ko-KR" altLang="en-US" dirty="0" err="1"/>
              <a:t>니즈가</a:t>
            </a:r>
            <a:r>
              <a:rPr kumimoji="1" lang="ko-KR" altLang="en-US" dirty="0"/>
              <a:t> 있는 아이템이라는 생각이 들었습니다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1977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기대효과로는</a:t>
            </a:r>
            <a:r>
              <a:rPr kumimoji="1" lang="en-US" altLang="ko-KR" dirty="0"/>
              <a:t>,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1405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413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프론트엔드</a:t>
            </a:r>
            <a:r>
              <a:rPr kumimoji="1" lang="ko-KR" altLang="en-US" dirty="0"/>
              <a:t> 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프론트엔드는</a:t>
            </a:r>
            <a:r>
              <a:rPr kumimoji="1" lang="ko-KR" altLang="en-US" dirty="0"/>
              <a:t> 팀장인 저와 팀원 </a:t>
            </a:r>
            <a:r>
              <a:rPr kumimoji="1" lang="ko-KR" altLang="en-US" dirty="0" err="1"/>
              <a:t>강해성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박소현이 개발을 진행했습니다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모두 와이어 프레임 작성에 참여했습니다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저는 </a:t>
            </a:r>
            <a:r>
              <a:rPr kumimoji="1" lang="ko-KR" altLang="en-US" dirty="0" err="1"/>
              <a:t>커밋지도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재사용될 컴포넌트들을 구현하고 메인 페이지의 디자인을 일부 맡았습니다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팀원 </a:t>
            </a:r>
            <a:r>
              <a:rPr kumimoji="1" lang="ko-KR" altLang="en-US" dirty="0" err="1"/>
              <a:t>강해성은</a:t>
            </a:r>
            <a:r>
              <a:rPr kumimoji="1" lang="ko-KR" altLang="en-US" dirty="0"/>
              <a:t> 메인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로그인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회원가입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상세 페이지를 구현했고</a:t>
            </a:r>
            <a:endParaRPr kumimoji="1" lang="en-US" altLang="ko-KR" dirty="0"/>
          </a:p>
          <a:p>
            <a:r>
              <a:rPr kumimoji="1" lang="ko-KR" altLang="en-US" dirty="0"/>
              <a:t>팀원 박소현은 </a:t>
            </a:r>
            <a:r>
              <a:rPr kumimoji="1" lang="ko-KR" altLang="en-US" dirty="0" err="1"/>
              <a:t>마이페이지와</a:t>
            </a:r>
            <a:r>
              <a:rPr kumimoji="1" lang="ko-KR" altLang="en-US" dirty="0"/>
              <a:t> 랭킹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뱃지</a:t>
            </a:r>
            <a:r>
              <a:rPr kumimoji="1" lang="ko-KR" altLang="en-US" dirty="0"/>
              <a:t> 페이지를 구현했습니다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4660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백엔드</a:t>
            </a:r>
            <a:r>
              <a:rPr kumimoji="1" lang="ko-KR" altLang="en-US" dirty="0"/>
              <a:t> 팀은 팀원 </a:t>
            </a:r>
            <a:r>
              <a:rPr kumimoji="1" lang="ko-KR" altLang="en-US" dirty="0" err="1"/>
              <a:t>김청화와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박유정이</a:t>
            </a:r>
            <a:r>
              <a:rPr kumimoji="1" lang="ko-KR" altLang="en-US" dirty="0"/>
              <a:t> 개발을 진행했습니다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DB</a:t>
            </a:r>
            <a:r>
              <a:rPr kumimoji="1" lang="ko-KR" altLang="en-US" dirty="0"/>
              <a:t>설계와 </a:t>
            </a:r>
            <a:r>
              <a:rPr kumimoji="1" lang="en-US" altLang="ko-Kore-KR" dirty="0"/>
              <a:t>AWS </a:t>
            </a:r>
            <a:r>
              <a:rPr kumimoji="1" lang="ko-KR" altLang="en-US" dirty="0"/>
              <a:t>사진 업로드는 함께 진행했고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팀원 </a:t>
            </a:r>
            <a:r>
              <a:rPr kumimoji="1" lang="ko-KR" altLang="en-US" dirty="0" err="1"/>
              <a:t>김청화는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커밋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위치기반 </a:t>
            </a:r>
            <a:r>
              <a:rPr kumimoji="1" lang="en-US" altLang="ko-Kore-KR" dirty="0"/>
              <a:t>SNS </a:t>
            </a:r>
            <a:r>
              <a:rPr kumimoji="1" lang="ko-KR" altLang="en-US" dirty="0"/>
              <a:t>관련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좋아요 등을 구현했습니다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팀원 </a:t>
            </a:r>
            <a:r>
              <a:rPr kumimoji="1" lang="ko-KR" altLang="en-US" dirty="0" err="1"/>
              <a:t>박유정은</a:t>
            </a:r>
            <a:r>
              <a:rPr kumimoji="1" lang="ko-KR" altLang="en-US" dirty="0"/>
              <a:t> 회원 </a:t>
            </a:r>
            <a:r>
              <a:rPr kumimoji="1" lang="en-US" altLang="ko-Kore-KR" dirty="0"/>
              <a:t>CRUD  ,</a:t>
            </a:r>
            <a:r>
              <a:rPr kumimoji="1" lang="ko-KR" altLang="en-US" dirty="0"/>
              <a:t>도전과제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랭킹 등을 구현했습니다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0907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프론트엔드에서</a:t>
            </a:r>
            <a:r>
              <a:rPr kumimoji="1" lang="ko-KR" altLang="en-US" dirty="0"/>
              <a:t> 뷰를 사용하였고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라이브러리로는 </a:t>
            </a:r>
            <a:r>
              <a:rPr kumimoji="1" lang="en-US" altLang="ko-KR" dirty="0" err="1"/>
              <a:t>vuesax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vuetify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백엔드에서</a:t>
            </a:r>
            <a:r>
              <a:rPr kumimoji="1" lang="ko-KR" altLang="en-US" dirty="0"/>
              <a:t> 스프링부트와 </a:t>
            </a:r>
            <a:r>
              <a:rPr kumimoji="1" lang="en-US" altLang="ko-KR" dirty="0"/>
              <a:t>JPA, JWT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사용하였고</a:t>
            </a:r>
            <a:endParaRPr kumimoji="1" lang="en-US" altLang="ko-KR" dirty="0"/>
          </a:p>
          <a:p>
            <a:r>
              <a:rPr kumimoji="1" lang="en-US" altLang="ko-Kore-KR" dirty="0"/>
              <a:t>DB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docker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maria DB, amazon S3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7126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8229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+ </a:t>
            </a:r>
            <a:r>
              <a:rPr kumimoji="1" lang="ko-KR" altLang="en-US" dirty="0" smtClean="0"/>
              <a:t>모바일 화면 추가하기 </a:t>
            </a:r>
            <a:r>
              <a:rPr kumimoji="1" lang="en-US" altLang="ko-KR" dirty="0" smtClean="0"/>
              <a:t>=&gt;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시연영상에서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292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소개에 앞서</a:t>
            </a:r>
            <a:endParaRPr kumimoji="1" lang="en-US" altLang="ko-KR" dirty="0"/>
          </a:p>
          <a:p>
            <a:r>
              <a:rPr kumimoji="1" lang="ko-Kore-KR" altLang="en-US" dirty="0"/>
              <a:t>기획의도를</a:t>
            </a:r>
            <a:r>
              <a:rPr kumimoji="1" lang="ko-KR" altLang="en-US" dirty="0"/>
              <a:t> 먼저 말씀드리고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 팀을 소개하겠습니다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프로젝트 소개가 끝나면 간단한 </a:t>
            </a:r>
            <a:r>
              <a:rPr kumimoji="1" lang="ko-KR" altLang="en-US" dirty="0" err="1"/>
              <a:t>시연영상과</a:t>
            </a:r>
            <a:r>
              <a:rPr kumimoji="1" lang="ko-KR" altLang="en-US" dirty="0"/>
              <a:t> 함께 앞으로의 계획을 끝으로 발표를 마치겠습니다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5723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앱의 주요 기능은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가지가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첫번째는 지도에 여행을 기록하는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커밋지도</a:t>
            </a:r>
            <a:r>
              <a:rPr kumimoji="1" lang="en-US" altLang="ko-KR" dirty="0"/>
              <a:t>’,</a:t>
            </a:r>
          </a:p>
          <a:p>
            <a:r>
              <a:rPr kumimoji="1" lang="ko-Kore-KR" altLang="en-US" dirty="0"/>
              <a:t>두번째는</a:t>
            </a:r>
            <a:r>
              <a:rPr kumimoji="1" lang="ko-KR" altLang="en-US" dirty="0"/>
              <a:t> 이용자의 현재 위치를 기준으로 소통할 수 있는 위치기반 </a:t>
            </a:r>
            <a:r>
              <a:rPr kumimoji="1" lang="en-US" altLang="ko-KR" dirty="0"/>
              <a:t>SNS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세번째는</a:t>
            </a:r>
            <a:r>
              <a:rPr kumimoji="1" lang="ko-KR" altLang="en-US" dirty="0"/>
              <a:t> 이용자의 </a:t>
            </a:r>
            <a:r>
              <a:rPr kumimoji="1" lang="ko-KR" altLang="en-US" dirty="0" err="1"/>
              <a:t>흥미유발을</a:t>
            </a:r>
            <a:r>
              <a:rPr kumimoji="1" lang="ko-KR" altLang="en-US" dirty="0"/>
              <a:t> 위한 </a:t>
            </a:r>
            <a:r>
              <a:rPr kumimoji="1" lang="ko-KR" altLang="en-US" dirty="0" err="1"/>
              <a:t>도전과제와</a:t>
            </a:r>
            <a:r>
              <a:rPr kumimoji="1" lang="ko-KR" altLang="en-US" dirty="0"/>
              <a:t> 랭킹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네번째는 내 여행 과정을 한눈에 볼 수 있는 타임라인 기능입니다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간략한 주요 기능을 설명하고 시연을 하면서 자세하게 소개하도록 하겠습니다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Gif</a:t>
            </a:r>
            <a:r>
              <a:rPr kumimoji="1" lang="ko-KR" altLang="en-US" dirty="0" smtClean="0"/>
              <a:t>로 반경설정하는 거 보여주기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3909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앱의 주요 기능은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가지가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첫번째는 지도에 여행을 기록하는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커밋지도</a:t>
            </a:r>
            <a:r>
              <a:rPr kumimoji="1" lang="en-US" altLang="ko-KR" dirty="0"/>
              <a:t>’,</a:t>
            </a:r>
          </a:p>
          <a:p>
            <a:r>
              <a:rPr kumimoji="1" lang="ko-Kore-KR" altLang="en-US" dirty="0"/>
              <a:t>두번째는</a:t>
            </a:r>
            <a:r>
              <a:rPr kumimoji="1" lang="ko-KR" altLang="en-US" dirty="0"/>
              <a:t> 이용자의 현재 위치를 기준으로 소통할 수 있는 위치기반 </a:t>
            </a:r>
            <a:r>
              <a:rPr kumimoji="1" lang="en-US" altLang="ko-KR" dirty="0"/>
              <a:t>SNS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세번째는</a:t>
            </a:r>
            <a:r>
              <a:rPr kumimoji="1" lang="ko-KR" altLang="en-US" dirty="0"/>
              <a:t> 이용자의 </a:t>
            </a:r>
            <a:r>
              <a:rPr kumimoji="1" lang="ko-KR" altLang="en-US" dirty="0" err="1"/>
              <a:t>흥미유발을</a:t>
            </a:r>
            <a:r>
              <a:rPr kumimoji="1" lang="ko-KR" altLang="en-US" dirty="0"/>
              <a:t> 위한 </a:t>
            </a:r>
            <a:r>
              <a:rPr kumimoji="1" lang="ko-KR" altLang="en-US" dirty="0" err="1"/>
              <a:t>도전과제와</a:t>
            </a:r>
            <a:r>
              <a:rPr kumimoji="1" lang="ko-KR" altLang="en-US" dirty="0"/>
              <a:t> 랭킹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네번째는 내 여행 과정을 한눈에 볼 수 있는 타임라인 기능입니다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간략한 주요 기능을 설명하고 시연을 하면서 자세하게 소개하도록 하겠습니다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Gif</a:t>
            </a:r>
            <a:r>
              <a:rPr kumimoji="1" lang="ko-KR" altLang="en-US" dirty="0" smtClean="0"/>
              <a:t>로 반경설정하는 거 보여주기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3992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앱의 주요 기능은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가지가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첫번째는 지도에 여행을 기록하는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커밋지도</a:t>
            </a:r>
            <a:r>
              <a:rPr kumimoji="1" lang="en-US" altLang="ko-KR" dirty="0"/>
              <a:t>’,</a:t>
            </a:r>
          </a:p>
          <a:p>
            <a:r>
              <a:rPr kumimoji="1" lang="ko-Kore-KR" altLang="en-US" dirty="0"/>
              <a:t>두번째는</a:t>
            </a:r>
            <a:r>
              <a:rPr kumimoji="1" lang="ko-KR" altLang="en-US" dirty="0"/>
              <a:t> 이용자의 현재 위치를 기준으로 소통할 수 있는 위치기반 </a:t>
            </a:r>
            <a:r>
              <a:rPr kumimoji="1" lang="en-US" altLang="ko-KR" dirty="0"/>
              <a:t>SNS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세번째는</a:t>
            </a:r>
            <a:r>
              <a:rPr kumimoji="1" lang="ko-KR" altLang="en-US" dirty="0"/>
              <a:t> 이용자의 </a:t>
            </a:r>
            <a:r>
              <a:rPr kumimoji="1" lang="ko-KR" altLang="en-US" dirty="0" err="1"/>
              <a:t>흥미유발을</a:t>
            </a:r>
            <a:r>
              <a:rPr kumimoji="1" lang="ko-KR" altLang="en-US" dirty="0"/>
              <a:t> 위한 </a:t>
            </a:r>
            <a:r>
              <a:rPr kumimoji="1" lang="ko-KR" altLang="en-US" dirty="0" err="1"/>
              <a:t>도전과제와</a:t>
            </a:r>
            <a:r>
              <a:rPr kumimoji="1" lang="ko-KR" altLang="en-US" dirty="0"/>
              <a:t> 랭킹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네번째는 내 여행 과정을 한눈에 볼 수 있는 타임라인 기능입니다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간략한 주요 기능을 설명하고 시연을 하면서 자세하게 소개하도록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9394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앱의 주요 기능은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가지가 있는데요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첫번째는 지도에 여행을 기록하는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커밋지도</a:t>
            </a:r>
            <a:r>
              <a:rPr kumimoji="1" lang="en-US" altLang="ko-KR" dirty="0"/>
              <a:t>’,</a:t>
            </a:r>
          </a:p>
          <a:p>
            <a:r>
              <a:rPr kumimoji="1" lang="ko-Kore-KR" altLang="en-US" dirty="0"/>
              <a:t>두번째는</a:t>
            </a:r>
            <a:r>
              <a:rPr kumimoji="1" lang="ko-KR" altLang="en-US" dirty="0"/>
              <a:t> 이용자의 현재 위치를 기준으로 소통할 수 있는 위치기반 </a:t>
            </a:r>
            <a:r>
              <a:rPr kumimoji="1" lang="en-US" altLang="ko-KR" dirty="0"/>
              <a:t>SNS</a:t>
            </a:r>
            <a:r>
              <a:rPr kumimoji="1" lang="en-US" altLang="ko-Kore-KR" dirty="0"/>
              <a:t>,</a:t>
            </a:r>
          </a:p>
          <a:p>
            <a:r>
              <a:rPr kumimoji="1" lang="ko-Kore-KR" altLang="en-US" dirty="0"/>
              <a:t>세번째는</a:t>
            </a:r>
            <a:r>
              <a:rPr kumimoji="1" lang="ko-KR" altLang="en-US" dirty="0"/>
              <a:t> 이용자의 </a:t>
            </a:r>
            <a:r>
              <a:rPr kumimoji="1" lang="ko-KR" altLang="en-US" dirty="0" err="1"/>
              <a:t>흥미유발을</a:t>
            </a:r>
            <a:r>
              <a:rPr kumimoji="1" lang="ko-KR" altLang="en-US" dirty="0"/>
              <a:t> 위한 </a:t>
            </a:r>
            <a:r>
              <a:rPr kumimoji="1" lang="ko-KR" altLang="en-US" dirty="0" err="1"/>
              <a:t>도전과제와</a:t>
            </a:r>
            <a:r>
              <a:rPr kumimoji="1" lang="ko-KR" altLang="en-US" dirty="0"/>
              <a:t> 랭킹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네번째는 내 여행 과정을 한눈에 볼 수 있는 타임라인 기능입니다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간략한 주요 기능을 설명하고 시연을 하면서 자세하게 소개하도록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7067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재생</a:t>
            </a:r>
            <a:r>
              <a:rPr kumimoji="1" lang="en-US" altLang="ko-KR" dirty="0"/>
              <a:t>]</a:t>
            </a:r>
          </a:p>
          <a:p>
            <a:endParaRPr kumimoji="1" lang="en-US" altLang="ko-Kore-KR" dirty="0"/>
          </a:p>
          <a:p>
            <a:r>
              <a:rPr kumimoji="1" lang="ko-KR" altLang="en-US" dirty="0" err="1" smtClean="0"/>
              <a:t>시연영상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330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</a:t>
            </a:r>
            <a:r>
              <a:rPr kumimoji="1" lang="ko-KR" altLang="en-US" dirty="0"/>
              <a:t> 비슷한 서비스는 없는지 </a:t>
            </a:r>
            <a:r>
              <a:rPr kumimoji="1" lang="ko-KR" altLang="en-US" dirty="0" err="1"/>
              <a:t>궁금하실텐데요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포토로그와</a:t>
            </a:r>
            <a:r>
              <a:rPr kumimoji="1" lang="ko-KR" altLang="en-US" dirty="0"/>
              <a:t> 커플여행지도라는 앱도 저희 앱과 마찬가지로 지도를 이용해 기록하는 형태의 서비스를 제공하고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하지만 </a:t>
            </a:r>
            <a:r>
              <a:rPr kumimoji="1" lang="ko-KR" altLang="en-US" dirty="0" err="1"/>
              <a:t>포토로그는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지역안에</a:t>
            </a:r>
            <a:r>
              <a:rPr kumimoji="1" lang="ko-KR" altLang="en-US" dirty="0"/>
              <a:t> 사진을 넣을 수 있지만 사용자가 직접 크기를 맞춰 사진을 </a:t>
            </a:r>
            <a:r>
              <a:rPr kumimoji="1" lang="ko-KR" altLang="en-US" dirty="0" err="1"/>
              <a:t>넣어야한다는</a:t>
            </a:r>
            <a:r>
              <a:rPr kumimoji="1" lang="ko-KR" altLang="en-US" dirty="0"/>
              <a:t> 점에서 불편함이 있고</a:t>
            </a:r>
            <a:r>
              <a:rPr kumimoji="1" lang="en-US" altLang="ko-KR" dirty="0"/>
              <a:t>,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커플 </a:t>
            </a:r>
            <a:r>
              <a:rPr kumimoji="1" lang="ko-KR" altLang="en-US" dirty="0" err="1"/>
              <a:t>여행지도는</a:t>
            </a:r>
            <a:r>
              <a:rPr kumimoji="1" lang="ko-KR" altLang="en-US" dirty="0"/>
              <a:t> 색을 칠할 수 있지만 위치를 기반으로 칠하는 것이 아니라 사용자가 직접 칠해야 하는 점에서 번거로움이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 앱은 </a:t>
            </a:r>
            <a:r>
              <a:rPr kumimoji="1" lang="ko-KR" altLang="en-US" dirty="0" err="1"/>
              <a:t>커밋과</a:t>
            </a:r>
            <a:r>
              <a:rPr kumimoji="1" lang="ko-KR" altLang="en-US" dirty="0"/>
              <a:t> 동시에 현재 위치를 기반으로 지도에 표시를 해주고 사용자가 실제로 간 </a:t>
            </a:r>
            <a:r>
              <a:rPr kumimoji="1" lang="ko-KR" altLang="en-US" dirty="0" err="1"/>
              <a:t>곳이어야만</a:t>
            </a:r>
            <a:r>
              <a:rPr kumimoji="1" lang="ko-KR" altLang="en-US" dirty="0"/>
              <a:t> 기록할 수 있으므로 </a:t>
            </a:r>
            <a:r>
              <a:rPr kumimoji="1" lang="ko-KR" altLang="en-US" dirty="0" err="1"/>
              <a:t>차별점을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5149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백엔드에서는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4607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끝까지</a:t>
            </a:r>
            <a:r>
              <a:rPr kumimoji="1" lang="ko-KR" altLang="en-US" dirty="0"/>
              <a:t> 들어주셔서 감사합니다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651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기획</a:t>
            </a:r>
            <a:r>
              <a:rPr kumimoji="1" lang="ko-KR" altLang="en-US" dirty="0"/>
              <a:t> 의도입니다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303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코로나</a:t>
            </a:r>
            <a:r>
              <a:rPr kumimoji="1" lang="en-US" altLang="ko-KR" dirty="0" smtClean="0"/>
              <a:t>19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이후 국내여행 수요 증가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smtClean="0"/>
              <a:t>사회적 거리 두기로 </a:t>
            </a:r>
            <a:r>
              <a:rPr kumimoji="1" lang="ko-KR" altLang="en-US" baseline="0" dirty="0" smtClean="0"/>
              <a:t>인한 스트레스로 국내 여행을 가고자 하는 욕망</a:t>
            </a:r>
            <a:r>
              <a:rPr kumimoji="1" lang="en-US" altLang="ko-KR" baseline="0" dirty="0" smtClean="0"/>
              <a:t>(?) </a:t>
            </a:r>
            <a:r>
              <a:rPr kumimoji="1" lang="ko-KR" altLang="en-US" baseline="0" dirty="0" smtClean="0"/>
              <a:t>증가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7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 smtClean="0"/>
              <a:t>그렇다면</a:t>
            </a:r>
            <a:r>
              <a:rPr kumimoji="1" lang="ko-KR" altLang="en-US" smtClean="0"/>
              <a:t> 지금까지 여행을 하면서 </a:t>
            </a:r>
            <a:r>
              <a:rPr kumimoji="1" lang="en-US" altLang="ko-KR" dirty="0" smtClean="0"/>
              <a:t>'</a:t>
            </a:r>
            <a:r>
              <a:rPr kumimoji="1" lang="ko-KR" altLang="en-US" dirty="0" smtClean="0"/>
              <a:t>있었으면 했던 것</a:t>
            </a:r>
            <a:r>
              <a:rPr kumimoji="1" lang="en-US" altLang="ko-KR" dirty="0" smtClean="0"/>
              <a:t>'</a:t>
            </a:r>
            <a:r>
              <a:rPr kumimoji="1" lang="ko-KR" altLang="en-US" dirty="0" smtClean="0"/>
              <a:t>이 뭐가 있었을까</a:t>
            </a:r>
            <a:r>
              <a:rPr kumimoji="1" lang="en-US" altLang="ko-KR" dirty="0" smtClean="0"/>
              <a:t>..</a:t>
            </a:r>
            <a:r>
              <a:rPr kumimoji="1" lang="ko-KR" altLang="en-US" dirty="0" smtClean="0"/>
              <a:t> 생각을 해봤습니다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어떤 사람은 자신이 그동안 여행했던 곳을 한눈에 보고 싶기도 하고</a:t>
            </a:r>
            <a:endParaRPr kumimoji="1" lang="en-US" altLang="ko-KR" dirty="0" smtClean="0"/>
          </a:p>
          <a:p>
            <a:r>
              <a:rPr kumimoji="1" lang="ko-KR" altLang="en-US" dirty="0" smtClean="0"/>
              <a:t>어떤 사람은 자신이 프로 </a:t>
            </a:r>
            <a:r>
              <a:rPr kumimoji="1" lang="ko-KR" altLang="en-US" dirty="0" err="1" smtClean="0"/>
              <a:t>여행가여서</a:t>
            </a:r>
            <a:r>
              <a:rPr kumimoji="1" lang="ko-KR" altLang="en-US" dirty="0" smtClean="0"/>
              <a:t> 여행한 것들을 자랑하고 싶기도 하고</a:t>
            </a:r>
            <a:r>
              <a:rPr kumimoji="1" lang="en-US" altLang="ko-KR" dirty="0" smtClean="0"/>
              <a:t>,</a:t>
            </a:r>
          </a:p>
          <a:p>
            <a:r>
              <a:rPr kumimoji="1" lang="ko-KR" altLang="en-US" dirty="0" smtClean="0"/>
              <a:t>또 </a:t>
            </a:r>
            <a:r>
              <a:rPr kumimoji="1" lang="ko-KR" altLang="en-US" dirty="0" err="1" smtClean="0"/>
              <a:t>어떤사람은</a:t>
            </a:r>
            <a:r>
              <a:rPr kumimoji="1" lang="ko-KR" altLang="en-US" dirty="0" smtClean="0"/>
              <a:t> 숨겨진 여행지를 </a:t>
            </a:r>
            <a:r>
              <a:rPr kumimoji="1" lang="ko-KR" altLang="en-US" dirty="0" err="1" smtClean="0"/>
              <a:t>추천받고</a:t>
            </a:r>
            <a:r>
              <a:rPr kumimoji="1" lang="ko-KR" altLang="en-US" dirty="0" smtClean="0"/>
              <a:t> 싶기도 하고</a:t>
            </a:r>
            <a:r>
              <a:rPr kumimoji="1" lang="en-US" altLang="ko-KR" dirty="0" smtClean="0"/>
              <a:t>,</a:t>
            </a:r>
          </a:p>
          <a:p>
            <a:r>
              <a:rPr kumimoji="1" lang="ko-KR" altLang="en-US" dirty="0" smtClean="0"/>
              <a:t>어떤 사람은 여행을 와서 현지에 사는 사람의 정보를 얻고 싶기도 할 것이란 </a:t>
            </a:r>
            <a:r>
              <a:rPr kumimoji="1" lang="ko-KR" altLang="en-US" dirty="0" err="1" smtClean="0"/>
              <a:t>생각이들었습니다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-</a:t>
            </a:r>
            <a:r>
              <a:rPr kumimoji="1" lang="en-US" altLang="ko-KR" dirty="0" smtClean="0">
                <a:sym typeface="Wingdings" panose="05000000000000000000" pitchFamily="2" charset="2"/>
              </a:rPr>
              <a:t> </a:t>
            </a:r>
            <a:r>
              <a:rPr kumimoji="1" lang="ko-KR" altLang="en-US" dirty="0" smtClean="0">
                <a:sym typeface="Wingdings" panose="05000000000000000000" pitchFamily="2" charset="2"/>
              </a:rPr>
              <a:t>여행을 하면서 있었으면 했던 게 뭔가 억지</a:t>
            </a:r>
            <a:r>
              <a:rPr kumimoji="1" lang="en-US" altLang="ko-KR" dirty="0" smtClean="0">
                <a:sym typeface="Wingdings" panose="05000000000000000000" pitchFamily="2" charset="2"/>
              </a:rPr>
              <a:t>(?) </a:t>
            </a:r>
            <a:r>
              <a:rPr kumimoji="1" lang="ko-KR" altLang="en-US" dirty="0" smtClean="0">
                <a:sym typeface="Wingdings" panose="05000000000000000000" pitchFamily="2" charset="2"/>
              </a:rPr>
              <a:t>같아서 위에 국내 여행의 수요가 많아진다고 했으니까 국내여행을</a:t>
            </a:r>
            <a:r>
              <a:rPr kumimoji="1" lang="ko-KR" altLang="en-US" baseline="0" dirty="0" smtClean="0">
                <a:sym typeface="Wingdings" panose="05000000000000000000" pitchFamily="2" charset="2"/>
              </a:rPr>
              <a:t> 더 알차게</a:t>
            </a:r>
            <a:r>
              <a:rPr kumimoji="1" lang="en-US" altLang="ko-KR" baseline="0" dirty="0" smtClean="0">
                <a:sym typeface="Wingdings" panose="05000000000000000000" pitchFamily="2" charset="2"/>
              </a:rPr>
              <a:t>(?)</a:t>
            </a:r>
            <a:r>
              <a:rPr kumimoji="1" lang="ko-KR" altLang="en-US" dirty="0" smtClean="0">
                <a:sym typeface="Wingdings" panose="05000000000000000000" pitchFamily="2" charset="2"/>
              </a:rPr>
              <a:t> 즐길 수 있는 방법이 뭐가 있을까를 고민해봤다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3395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여행을</a:t>
            </a:r>
            <a:r>
              <a:rPr kumimoji="1" lang="ko-KR" altLang="en-US" dirty="0"/>
              <a:t> 기록한다는 것에 집중해보았습니다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그러면서 문득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개발자들은 기록할 때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한다는 생각이 들었습니다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그러다가</a:t>
            </a:r>
            <a:endParaRPr kumimoji="1" lang="en-US" altLang="ko-KR" dirty="0"/>
          </a:p>
          <a:p>
            <a:r>
              <a:rPr kumimoji="1" lang="ko-KR" altLang="en-US" dirty="0"/>
              <a:t>개발만 </a:t>
            </a:r>
            <a:r>
              <a:rPr kumimoji="1" lang="ko-KR" altLang="en-US" dirty="0" err="1"/>
              <a:t>커밋하지말고</a:t>
            </a:r>
            <a:r>
              <a:rPr kumimoji="1" lang="ko-KR" altLang="en-US" dirty="0"/>
              <a:t> 여행을 커밋해보면 어떤가 하는 </a:t>
            </a:r>
            <a:r>
              <a:rPr kumimoji="1" lang="ko-KR" altLang="en-US"/>
              <a:t>생각에 </a:t>
            </a:r>
            <a:r>
              <a:rPr kumimoji="1" lang="ko-KR" altLang="en-US" smtClean="0"/>
              <a:t>도달하게 </a:t>
            </a:r>
            <a:r>
              <a:rPr kumimoji="1" lang="ko-KR" altLang="en-US" dirty="0"/>
              <a:t>되었습니다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0657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여행을</a:t>
            </a:r>
            <a:r>
              <a:rPr kumimoji="1" lang="ko-KR" altLang="en-US" dirty="0"/>
              <a:t> 기록한다는 것에 집중해보았습니다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그러면서 문득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개발자들은 기록할 때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한다는 생각이 들었습니다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그러다가</a:t>
            </a:r>
            <a:endParaRPr kumimoji="1" lang="en-US" altLang="ko-KR" dirty="0"/>
          </a:p>
          <a:p>
            <a:r>
              <a:rPr kumimoji="1" lang="ko-KR" altLang="en-US" dirty="0"/>
              <a:t>개발만 </a:t>
            </a:r>
            <a:r>
              <a:rPr kumimoji="1" lang="ko-KR" altLang="en-US" dirty="0" err="1"/>
              <a:t>커밋하지말고</a:t>
            </a:r>
            <a:r>
              <a:rPr kumimoji="1" lang="ko-KR" altLang="en-US" dirty="0"/>
              <a:t> 여행을 커밋해보면 어떤가 하는 생각에 </a:t>
            </a:r>
            <a:r>
              <a:rPr kumimoji="1" lang="ko-KR" altLang="en-US" dirty="0" smtClean="0"/>
              <a:t>도달하게 </a:t>
            </a:r>
            <a:r>
              <a:rPr kumimoji="1" lang="ko-KR" altLang="en-US" dirty="0"/>
              <a:t>되었습니다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 smtClean="0"/>
          </a:p>
          <a:p>
            <a:r>
              <a:rPr kumimoji="1" lang="ko-KR" altLang="en-US" dirty="0" smtClean="0"/>
              <a:t>아 </a:t>
            </a:r>
            <a:r>
              <a:rPr kumimoji="1" lang="ko-KR" altLang="en-US" dirty="0" err="1" smtClean="0"/>
              <a:t>빈티나는데</a:t>
            </a:r>
            <a:r>
              <a:rPr kumimoji="1" lang="ko-KR" altLang="en-US" dirty="0" smtClean="0"/>
              <a:t> 먼가</a:t>
            </a:r>
            <a:r>
              <a:rPr kumimoji="1" lang="en-US" altLang="ko-KR" dirty="0" smtClean="0"/>
              <a:t>….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647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여행을</a:t>
            </a:r>
            <a:r>
              <a:rPr kumimoji="1" lang="ko-KR" altLang="en-US" dirty="0"/>
              <a:t> 기록한다는 것에 집중해보았습니다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그러면서 문득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개발자들은 기록할 때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한다는 생각이 들었습니다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그러다가</a:t>
            </a:r>
            <a:endParaRPr kumimoji="1" lang="en-US" altLang="ko-KR" dirty="0"/>
          </a:p>
          <a:p>
            <a:r>
              <a:rPr kumimoji="1" lang="ko-KR" altLang="en-US" dirty="0"/>
              <a:t>개발만 </a:t>
            </a:r>
            <a:r>
              <a:rPr kumimoji="1" lang="ko-KR" altLang="en-US" dirty="0" err="1"/>
              <a:t>커밋하지말고</a:t>
            </a:r>
            <a:r>
              <a:rPr kumimoji="1" lang="ko-KR" altLang="en-US" dirty="0"/>
              <a:t> 여행을 커밋해보면 어떤가 하는 생각에 </a:t>
            </a:r>
            <a:r>
              <a:rPr kumimoji="1" lang="ko-KR" altLang="en-US" dirty="0" smtClean="0"/>
              <a:t>도달하게 </a:t>
            </a:r>
            <a:r>
              <a:rPr kumimoji="1" lang="ko-KR" altLang="en-US" dirty="0"/>
              <a:t>되었습니다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2499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</a:t>
            </a:r>
            <a:r>
              <a:rPr kumimoji="1" lang="ko-KR" altLang="en-US" dirty="0" err="1"/>
              <a:t>커밋이라는</a:t>
            </a:r>
            <a:r>
              <a:rPr kumimoji="1" lang="ko-KR" altLang="en-US" dirty="0"/>
              <a:t> 개념이 비개발자들에겐 생소할 수도 있다고 생각했습니다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그런데 이미 </a:t>
            </a:r>
            <a:r>
              <a:rPr kumimoji="1" lang="ko-KR" altLang="en-US" dirty="0" err="1"/>
              <a:t>깃허브의</a:t>
            </a:r>
            <a:r>
              <a:rPr kumimoji="1" lang="ko-KR" altLang="en-US" dirty="0"/>
              <a:t> 잔디밭과 비슷한 형태의 지도가 감성 인테리어 소품으로 판매되고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여행관련 유명 </a:t>
            </a:r>
            <a:r>
              <a:rPr kumimoji="1" lang="en-US" altLang="ko-KR" dirty="0"/>
              <a:t>SNS</a:t>
            </a:r>
            <a:r>
              <a:rPr kumimoji="1" lang="ko-KR" altLang="en-US" dirty="0"/>
              <a:t>인 여행에미치다에서도 </a:t>
            </a:r>
            <a:r>
              <a:rPr kumimoji="1" lang="ko-KR" altLang="en-US" dirty="0" err="1"/>
              <a:t>콜라보했고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와디즈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펀딩도</a:t>
            </a:r>
            <a:r>
              <a:rPr kumimoji="1" lang="ko-KR" altLang="en-US" dirty="0"/>
              <a:t> 성공적으로 성공할 정도로 많은 사람에게 </a:t>
            </a:r>
            <a:r>
              <a:rPr kumimoji="1" lang="ko-KR" altLang="en-US" dirty="0" err="1"/>
              <a:t>니즈가</a:t>
            </a:r>
            <a:r>
              <a:rPr kumimoji="1" lang="ko-KR" altLang="en-US" dirty="0"/>
              <a:t> 있는 아이템이라는 생각이 들었습니다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++ </a:t>
            </a:r>
            <a:r>
              <a:rPr kumimoji="1" lang="ko-KR" altLang="en-US" dirty="0" err="1" smtClean="0"/>
              <a:t>커밋지도</a:t>
            </a:r>
            <a:r>
              <a:rPr kumimoji="1" lang="ko-KR" altLang="en-US" dirty="0" smtClean="0"/>
              <a:t> 크게 한 번 보여주기 </a:t>
            </a:r>
            <a:r>
              <a:rPr kumimoji="1" lang="en-US" altLang="ko-KR" dirty="0" smtClean="0"/>
              <a:t>( </a:t>
            </a:r>
            <a:r>
              <a:rPr kumimoji="1" lang="ko-KR" altLang="en-US" dirty="0" smtClean="0"/>
              <a:t>영상 크게 보여주는 거 </a:t>
            </a:r>
            <a:r>
              <a:rPr kumimoji="1" lang="en-US" altLang="ko-KR" dirty="0" smtClean="0"/>
              <a:t>1 + </a:t>
            </a:r>
            <a:r>
              <a:rPr kumimoji="1" lang="ko-KR" altLang="en-US" dirty="0" err="1" smtClean="0"/>
              <a:t>와디즈</a:t>
            </a:r>
            <a:r>
              <a:rPr kumimoji="1" lang="ko-KR" altLang="en-US" dirty="0" smtClean="0"/>
              <a:t> 성공 </a:t>
            </a:r>
            <a:r>
              <a:rPr kumimoji="1" lang="en-US" altLang="ko-KR" dirty="0" smtClean="0"/>
              <a:t>1</a:t>
            </a:r>
            <a:r>
              <a:rPr kumimoji="1" lang="en-US" altLang="ko-KR" baseline="0" dirty="0" smtClean="0"/>
              <a:t> =&gt; </a:t>
            </a:r>
            <a:r>
              <a:rPr kumimoji="1" lang="ko-KR" altLang="en-US" baseline="0" dirty="0" smtClean="0"/>
              <a:t>사람들의 </a:t>
            </a:r>
            <a:r>
              <a:rPr kumimoji="1" lang="en-US" altLang="ko-KR" baseline="0" dirty="0" smtClean="0"/>
              <a:t>‘</a:t>
            </a:r>
            <a:r>
              <a:rPr kumimoji="1" lang="ko-KR" altLang="en-US" baseline="0" dirty="0" smtClean="0"/>
              <a:t>수요가 있다</a:t>
            </a:r>
            <a:r>
              <a:rPr kumimoji="1" lang="en-US" altLang="ko-KR" baseline="0" dirty="0" smtClean="0"/>
              <a:t>’) </a:t>
            </a:r>
            <a:r>
              <a:rPr kumimoji="1" lang="ko-KR" altLang="en-US" baseline="0" dirty="0" smtClean="0"/>
              <a:t>두 슬라이드로 나눠도 괜찮</a:t>
            </a:r>
            <a:r>
              <a:rPr kumimoji="1" lang="en-US" altLang="ko-KR" baseline="0" dirty="0" smtClean="0"/>
              <a:t>)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1BF69-9C29-3646-8C1E-DEA63069065E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763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2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22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3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21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20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4.wdp"/><Relationship Id="rId18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5" Type="http://schemas.microsoft.com/office/2007/relationships/hdphoto" Target="../media/hdphoto5.wdp"/><Relationship Id="rId10" Type="http://schemas.openxmlformats.org/officeDocument/2006/relationships/image" Target="../media/image22.png"/><Relationship Id="rId19" Type="http://schemas.openxmlformats.org/officeDocument/2006/relationships/image" Target="../media/image98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7.png"/><Relationship Id="rId3" Type="http://schemas.openxmlformats.org/officeDocument/2006/relationships/image" Target="../media/image99.png"/><Relationship Id="rId7" Type="http://schemas.openxmlformats.org/officeDocument/2006/relationships/image" Target="../media/image22.png"/><Relationship Id="rId12" Type="http://schemas.microsoft.com/office/2007/relationships/hdphoto" Target="../media/hdphoto7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03.png"/><Relationship Id="rId5" Type="http://schemas.openxmlformats.org/officeDocument/2006/relationships/image" Target="../media/image101.png"/><Relationship Id="rId15" Type="http://schemas.openxmlformats.org/officeDocument/2006/relationships/image" Target="../media/image105.png"/><Relationship Id="rId10" Type="http://schemas.microsoft.com/office/2007/relationships/hdphoto" Target="../media/hdphoto6.wdp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1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18" Type="http://schemas.microsoft.com/office/2007/relationships/hdphoto" Target="../media/hdphoto11.wdp"/><Relationship Id="rId26" Type="http://schemas.openxmlformats.org/officeDocument/2006/relationships/image" Target="../media/image124.png"/><Relationship Id="rId3" Type="http://schemas.openxmlformats.org/officeDocument/2006/relationships/image" Target="../media/image108.png"/><Relationship Id="rId21" Type="http://schemas.openxmlformats.org/officeDocument/2006/relationships/image" Target="../media/image120.png"/><Relationship Id="rId7" Type="http://schemas.microsoft.com/office/2007/relationships/hdphoto" Target="../media/hdphoto8.wdp"/><Relationship Id="rId12" Type="http://schemas.microsoft.com/office/2007/relationships/hdphoto" Target="../media/hdphoto9.wdp"/><Relationship Id="rId17" Type="http://schemas.openxmlformats.org/officeDocument/2006/relationships/image" Target="../media/image118.png"/><Relationship Id="rId25" Type="http://schemas.microsoft.com/office/2007/relationships/hdphoto" Target="../media/hdphoto13.wdp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7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24" Type="http://schemas.openxmlformats.org/officeDocument/2006/relationships/image" Target="../media/image123.png"/><Relationship Id="rId5" Type="http://schemas.openxmlformats.org/officeDocument/2006/relationships/image" Target="../media/image22.png"/><Relationship Id="rId15" Type="http://schemas.microsoft.com/office/2007/relationships/hdphoto" Target="../media/hdphoto10.wdp"/><Relationship Id="rId23" Type="http://schemas.openxmlformats.org/officeDocument/2006/relationships/image" Target="../media/image122.png"/><Relationship Id="rId10" Type="http://schemas.openxmlformats.org/officeDocument/2006/relationships/image" Target="../media/image113.png"/><Relationship Id="rId19" Type="http://schemas.openxmlformats.org/officeDocument/2006/relationships/image" Target="../media/image119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Relationship Id="rId22" Type="http://schemas.openxmlformats.org/officeDocument/2006/relationships/image" Target="../media/image121.png"/><Relationship Id="rId27" Type="http://schemas.openxmlformats.org/officeDocument/2006/relationships/image" Target="../media/image1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5" Type="http://schemas.openxmlformats.org/officeDocument/2006/relationships/image" Target="../media/image22.png"/><Relationship Id="rId10" Type="http://schemas.openxmlformats.org/officeDocument/2006/relationships/image" Target="../media/image130.png"/><Relationship Id="rId4" Type="http://schemas.openxmlformats.org/officeDocument/2006/relationships/image" Target="../media/image109.png"/><Relationship Id="rId9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6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4.png"/><Relationship Id="rId5" Type="http://schemas.openxmlformats.org/officeDocument/2006/relationships/image" Target="../media/image22.png"/><Relationship Id="rId10" Type="http://schemas.openxmlformats.org/officeDocument/2006/relationships/image" Target="../media/image131.png"/><Relationship Id="rId4" Type="http://schemas.openxmlformats.org/officeDocument/2006/relationships/image" Target="../media/image109.png"/><Relationship Id="rId9" Type="http://schemas.openxmlformats.org/officeDocument/2006/relationships/image" Target="../media/image1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22.png"/><Relationship Id="rId4" Type="http://schemas.openxmlformats.org/officeDocument/2006/relationships/image" Target="../media/image109.png"/><Relationship Id="rId9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22.png"/><Relationship Id="rId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6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41.png"/><Relationship Id="rId5" Type="http://schemas.openxmlformats.org/officeDocument/2006/relationships/image" Target="../media/image22.png"/><Relationship Id="rId10" Type="http://schemas.openxmlformats.org/officeDocument/2006/relationships/image" Target="../media/image130.png"/><Relationship Id="rId4" Type="http://schemas.openxmlformats.org/officeDocument/2006/relationships/image" Target="../media/image109.png"/><Relationship Id="rId9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4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22.png"/><Relationship Id="rId4" Type="http://schemas.openxmlformats.org/officeDocument/2006/relationships/image" Target="../media/image109.png"/><Relationship Id="rId9" Type="http://schemas.microsoft.com/office/2007/relationships/hdphoto" Target="../media/hdphoto1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22.png"/><Relationship Id="rId4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1.png"/><Relationship Id="rId3" Type="http://schemas.openxmlformats.org/officeDocument/2006/relationships/image" Target="../media/image145.png"/><Relationship Id="rId7" Type="http://schemas.microsoft.com/office/2007/relationships/hdphoto" Target="../media/hdphoto16.wdp"/><Relationship Id="rId12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0.png"/><Relationship Id="rId5" Type="http://schemas.microsoft.com/office/2007/relationships/hdphoto" Target="../media/hdphoto15.wdp"/><Relationship Id="rId10" Type="http://schemas.openxmlformats.org/officeDocument/2006/relationships/image" Target="../media/image5.png"/><Relationship Id="rId4" Type="http://schemas.openxmlformats.org/officeDocument/2006/relationships/image" Target="../media/image146.png"/><Relationship Id="rId9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2.wdp"/><Relationship Id="rId5" Type="http://schemas.openxmlformats.org/officeDocument/2006/relationships/image" Target="../media/image21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20.png"/><Relationship Id="rId9" Type="http://schemas.microsoft.com/office/2007/relationships/hdphoto" Target="../media/hdphoto1.wdp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6000" y="2948057"/>
            <a:ext cx="4523810" cy="8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43034" y="7363202"/>
            <a:ext cx="2695238" cy="8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3830" y="7433373"/>
            <a:ext cx="1260337" cy="1546768"/>
            <a:chOff x="1773830" y="7433373"/>
            <a:chExt cx="1260337" cy="1546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8463" y="7433373"/>
            <a:ext cx="1260337" cy="1546768"/>
            <a:chOff x="3358463" y="7433373"/>
            <a:chExt cx="1260337" cy="1546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97" y="7433373"/>
            <a:ext cx="1260337" cy="1546768"/>
            <a:chOff x="4943097" y="7433373"/>
            <a:chExt cx="1260337" cy="1546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17704" y="8348600"/>
            <a:ext cx="7838095" cy="8380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39" y="1800509"/>
            <a:ext cx="1275479" cy="13683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00200" y="1761432"/>
            <a:ext cx="80217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EC57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8800" dirty="0" smtClean="0">
                <a:solidFill>
                  <a:srgbClr val="EC57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8800" dirty="0" err="1" smtClean="0">
                <a:solidFill>
                  <a:srgbClr val="EC573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ommitment</a:t>
            </a:r>
            <a:endParaRPr lang="en-US" altLang="ko-KR" sz="8800" dirty="0" smtClean="0">
              <a:solidFill>
                <a:srgbClr val="EC573B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770063"/>
            <a:ext cx="7988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err="1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와디즈</a:t>
            </a:r>
            <a:r>
              <a:rPr lang="ko-KR" altLang="en-US" sz="66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6600" dirty="0" err="1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트레블홀릭</a:t>
            </a:r>
            <a:r>
              <a:rPr lang="ko-KR" altLang="en-US" sz="66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맵</a:t>
            </a:r>
            <a:endParaRPr lang="ko-KR" altLang="en-US" sz="6600" dirty="0">
              <a:solidFill>
                <a:srgbClr val="2F436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71700"/>
            <a:ext cx="13411200" cy="737122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3712383" y="213801"/>
            <a:ext cx="4186234" cy="1400000"/>
            <a:chOff x="13712383" y="213801"/>
            <a:chExt cx="4186234" cy="1400000"/>
          </a:xfrm>
        </p:grpSpPr>
        <p:pic>
          <p:nvPicPr>
            <p:cNvPr id="14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16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17" name="그룹 1001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18" name="Object 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65" y="812800"/>
            <a:ext cx="78771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599040"/>
            <a:ext cx="18304922" cy="4725090"/>
            <a:chOff x="0" y="5599040"/>
            <a:chExt cx="18304922" cy="4725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99040"/>
              <a:ext cx="18304922" cy="472509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85805"/>
            <a:ext cx="6200169" cy="6785436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3712383" y="213801"/>
            <a:ext cx="4186234" cy="1400000"/>
            <a:chOff x="13712383" y="213801"/>
            <a:chExt cx="4186234" cy="1400000"/>
          </a:xfrm>
        </p:grpSpPr>
        <p:pic>
          <p:nvPicPr>
            <p:cNvPr id="25" name="Object 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27" name="Object 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28" name="그룹 1001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29" name="Object 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extBox 1"/>
          <p:cNvSpPr txBox="1"/>
          <p:nvPr/>
        </p:nvSpPr>
        <p:spPr>
          <a:xfrm>
            <a:off x="8468640" y="6364396"/>
            <a:ext cx="90156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Commit: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함께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(com = together)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보내다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20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mit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send)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당신의 특별한 순간에</a:t>
            </a:r>
            <a:endParaRPr lang="en-US" altLang="ko-KR" sz="20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함께 한다는 의미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en-US" altLang="ko-KR" sz="20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잔디심기처럼 기록한다는 의미를 포함한 단어입니다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수많은 여행지에서의 추억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새로운 여행을 기다리는 마음을 소중하게 담을 수 있는 </a:t>
            </a:r>
            <a:endParaRPr lang="en-US" altLang="ko-KR" sz="20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저희만의 </a:t>
            </a:r>
            <a:r>
              <a:rPr lang="ko-KR" altLang="en-US" sz="20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자체개발한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커밋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지도가 포함되어 있습니다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 어디에서나 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commitment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</a:t>
            </a:r>
            <a:endParaRPr lang="en-US" altLang="ko-KR" sz="20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위치를 기록하고 지도를 채우며 여행의 설렘을 간직할 수 있도록 제작하였습니다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당신만의 </a:t>
            </a:r>
            <a:r>
              <a:rPr lang="ko-KR" altLang="en-US" sz="20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커밋</a:t>
            </a:r>
            <a:r>
              <a:rPr lang="ko-KR" altLang="en-US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지도를 만들어보세요</a:t>
            </a:r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20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65611" y="2672202"/>
            <a:ext cx="7342010" cy="1868437"/>
            <a:chOff x="8305800" y="2704718"/>
            <a:chExt cx="7342010" cy="1868437"/>
          </a:xfrm>
        </p:grpSpPr>
        <p:sp>
          <p:nvSpPr>
            <p:cNvPr id="6" name="TextBox 5"/>
            <p:cNvSpPr txBox="1"/>
            <p:nvPr/>
          </p:nvSpPr>
          <p:spPr>
            <a:xfrm>
              <a:off x="8305800" y="2704718"/>
              <a:ext cx="73420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dirty="0" smtClean="0">
                  <a:solidFill>
                    <a:srgbClr val="EC573B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Commitment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58200" y="3926824"/>
              <a:ext cx="50396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EC573B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Commit, your moment</a:t>
              </a:r>
              <a:endParaRPr lang="ko-KR" altLang="en-US" sz="3600" b="1" dirty="0" smtClean="0">
                <a:solidFill>
                  <a:srgbClr val="EC573B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5162"/>
            <a:ext cx="1275479" cy="1368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1590595" y="7429500"/>
            <a:ext cx="3463852" cy="2431612"/>
            <a:chOff x="1573998" y="6276123"/>
            <a:chExt cx="3463852" cy="2904516"/>
          </a:xfrm>
        </p:grpSpPr>
        <p:pic>
          <p:nvPicPr>
            <p:cNvPr id="48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998" y="6276123"/>
              <a:ext cx="3463852" cy="290451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040803" y="7164293"/>
              <a:ext cx="25298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자체 개발한 </a:t>
              </a:r>
              <a:endPara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특별한 </a:t>
              </a:r>
              <a:r>
                <a:rPr lang="ko-KR" altLang="en-US" sz="2800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커밋</a:t>
              </a:r>
              <a:r>
                <a:rPr lang="ko-KR" altLang="en-US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지도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495715" y="7429500"/>
            <a:ext cx="3528083" cy="2431612"/>
            <a:chOff x="5635576" y="6276123"/>
            <a:chExt cx="3463852" cy="2904516"/>
          </a:xfrm>
        </p:grpSpPr>
        <p:pic>
          <p:nvPicPr>
            <p:cNvPr id="47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576" y="6276123"/>
              <a:ext cx="3463852" cy="290451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033947" y="6901205"/>
              <a:ext cx="2749471" cy="1654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모바일과 </a:t>
              </a:r>
              <a:r>
                <a:rPr lang="ko-KR" altLang="en-US" sz="2800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데스크탑</a:t>
              </a:r>
              <a:endPara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모두 사용 가능한</a:t>
              </a:r>
              <a:r>
                <a:rPr lang="en-US" altLang="ko-KR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  <a:p>
              <a:r>
                <a:rPr lang="ko-KR" altLang="en-US" sz="2800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반응형</a:t>
              </a:r>
              <a:r>
                <a:rPr lang="ko-KR" altLang="en-US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디자인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529297" y="7429500"/>
            <a:ext cx="3502164" cy="2443740"/>
            <a:chOff x="9604927" y="6257875"/>
            <a:chExt cx="3463852" cy="2904516"/>
          </a:xfrm>
        </p:grpSpPr>
        <p:pic>
          <p:nvPicPr>
            <p:cNvPr id="46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4927" y="6257875"/>
              <a:ext cx="3463852" cy="290451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0041368" y="7135920"/>
              <a:ext cx="2590971" cy="1134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실시간 소통으로 </a:t>
              </a:r>
              <a:endPara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SNS </a:t>
              </a:r>
              <a:r>
                <a:rPr lang="ko-KR" altLang="en-US" sz="28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장점 극대화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3498648" y="7429500"/>
            <a:ext cx="3404211" cy="2443740"/>
            <a:chOff x="13574278" y="6288251"/>
            <a:chExt cx="3463852" cy="2904516"/>
          </a:xfrm>
        </p:grpSpPr>
        <p:pic>
          <p:nvPicPr>
            <p:cNvPr id="45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74278" y="6288251"/>
              <a:ext cx="3463852" cy="290451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3970452" y="6910231"/>
              <a:ext cx="2888982" cy="1646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400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defRPr>
              </a:lvl1pPr>
            </a:lstStyle>
            <a:p>
              <a:r>
                <a:rPr lang="ko-KR" altLang="en-US" sz="2800" dirty="0" smtClean="0"/>
                <a:t>랭킹</a:t>
              </a:r>
              <a:r>
                <a:rPr lang="en-US" altLang="ko-KR" sz="2800" dirty="0" smtClean="0"/>
                <a:t>, </a:t>
              </a:r>
              <a:r>
                <a:rPr lang="ko-KR" altLang="en-US" sz="2800" dirty="0" smtClean="0"/>
                <a:t>도전과제로 </a:t>
              </a:r>
              <a:endParaRPr lang="en-US" altLang="ko-KR" sz="2800" dirty="0" smtClean="0"/>
            </a:p>
            <a:p>
              <a:r>
                <a:rPr lang="ko-KR" altLang="en-US" sz="2800" dirty="0" smtClean="0"/>
                <a:t>사용자에게 </a:t>
              </a:r>
              <a:endParaRPr lang="en-US" altLang="ko-KR" sz="2800" dirty="0" smtClean="0"/>
            </a:p>
            <a:p>
              <a:r>
                <a:rPr lang="ko-KR" altLang="en-US" sz="2800" dirty="0" smtClean="0"/>
                <a:t>여행 기록 동기부여</a:t>
              </a:r>
              <a:endParaRPr lang="ko-KR" altLang="en-US" sz="28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80281" y="553023"/>
            <a:ext cx="5848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Commitment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만의 장점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3712383" y="213801"/>
            <a:ext cx="4186234" cy="1400000"/>
            <a:chOff x="13712383" y="213801"/>
            <a:chExt cx="4186234" cy="1400000"/>
          </a:xfrm>
        </p:grpSpPr>
        <p:pic>
          <p:nvPicPr>
            <p:cNvPr id="34" name="Object 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35" name="그룹 34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36" name="Object 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37" name="그룹 1001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38" name="Object 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" name="그룹 4"/>
          <p:cNvGrpSpPr/>
          <p:nvPr/>
        </p:nvGrpSpPr>
        <p:grpSpPr>
          <a:xfrm>
            <a:off x="13498648" y="2399249"/>
            <a:ext cx="3921574" cy="4453322"/>
            <a:chOff x="13498648" y="2221582"/>
            <a:chExt cx="3921574" cy="4453322"/>
          </a:xfrm>
        </p:grpSpPr>
        <p:grpSp>
          <p:nvGrpSpPr>
            <p:cNvPr id="4" name="그룹 3"/>
            <p:cNvGrpSpPr/>
            <p:nvPr/>
          </p:nvGrpSpPr>
          <p:grpSpPr>
            <a:xfrm>
              <a:off x="13498648" y="2221582"/>
              <a:ext cx="3914775" cy="4453322"/>
              <a:chOff x="13498648" y="2221582"/>
              <a:chExt cx="3914775" cy="4453322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18147" y="2234282"/>
                <a:ext cx="2754382" cy="1984340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98648" y="4303179"/>
                <a:ext cx="3914775" cy="2371725"/>
              </a:xfrm>
              <a:prstGeom prst="rect">
                <a:avLst/>
              </a:prstGeom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13498648" y="2221582"/>
                <a:ext cx="2808722" cy="20459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13498648" y="4269772"/>
              <a:ext cx="3921574" cy="2366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612275" y="2411948"/>
            <a:ext cx="3240706" cy="4402479"/>
            <a:chOff x="9571104" y="2381167"/>
            <a:chExt cx="3240706" cy="4233710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12"/>
            <a:srcRect b="21248"/>
            <a:stretch/>
          </p:blipFill>
          <p:spPr>
            <a:xfrm>
              <a:off x="9611410" y="2399249"/>
              <a:ext cx="3200400" cy="4215628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571104" y="2381167"/>
              <a:ext cx="3240705" cy="42337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559946" y="1397061"/>
            <a:ext cx="3406663" cy="5865290"/>
            <a:chOff x="5682776" y="1302556"/>
            <a:chExt cx="3283833" cy="58652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777" y="1302556"/>
              <a:ext cx="3283832" cy="5865290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5682776" y="1302556"/>
              <a:ext cx="3283833" cy="58652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754961" y="2462990"/>
            <a:ext cx="3299486" cy="4233710"/>
            <a:chOff x="1820604" y="2752672"/>
            <a:chExt cx="3299486" cy="4233710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70643" y="3095272"/>
              <a:ext cx="3149447" cy="3548510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1820604" y="2752672"/>
              <a:ext cx="3299486" cy="42337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41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2166" y="785353"/>
            <a:ext cx="3285714" cy="1409524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13389047" y="350552"/>
            <a:ext cx="4186234" cy="1400000"/>
            <a:chOff x="13712383" y="213801"/>
            <a:chExt cx="4186234" cy="1400000"/>
          </a:xfrm>
        </p:grpSpPr>
        <p:pic>
          <p:nvPicPr>
            <p:cNvPr id="94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95" name="그룹 94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96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97" name="그룹 96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98" name="Object 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" name="그룹 4"/>
          <p:cNvGrpSpPr/>
          <p:nvPr/>
        </p:nvGrpSpPr>
        <p:grpSpPr>
          <a:xfrm>
            <a:off x="865072" y="2601506"/>
            <a:ext cx="16682135" cy="6583163"/>
            <a:chOff x="865072" y="2601506"/>
            <a:chExt cx="16682135" cy="6583163"/>
          </a:xfrm>
        </p:grpSpPr>
        <p:grpSp>
          <p:nvGrpSpPr>
            <p:cNvPr id="68" name="그룹 67"/>
            <p:cNvGrpSpPr/>
            <p:nvPr/>
          </p:nvGrpSpPr>
          <p:grpSpPr>
            <a:xfrm>
              <a:off x="5589016" y="6919922"/>
              <a:ext cx="885714" cy="961374"/>
              <a:chOff x="5760000" y="7534950"/>
              <a:chExt cx="885714" cy="961374"/>
            </a:xfrm>
          </p:grpSpPr>
          <p:pic>
            <p:nvPicPr>
              <p:cNvPr id="114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760000" y="7534950"/>
                <a:ext cx="885714" cy="961374"/>
              </a:xfrm>
              <a:prstGeom prst="rect">
                <a:avLst/>
              </a:prstGeom>
            </p:spPr>
          </p:pic>
        </p:grpSp>
        <p:grpSp>
          <p:nvGrpSpPr>
            <p:cNvPr id="69" name="그룹 68"/>
            <p:cNvGrpSpPr/>
            <p:nvPr/>
          </p:nvGrpSpPr>
          <p:grpSpPr>
            <a:xfrm>
              <a:off x="11844927" y="3863067"/>
              <a:ext cx="897313" cy="771429"/>
              <a:chOff x="12015911" y="4478095"/>
              <a:chExt cx="897313" cy="771429"/>
            </a:xfrm>
          </p:grpSpPr>
          <p:pic>
            <p:nvPicPr>
              <p:cNvPr id="113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15911" y="4478095"/>
                <a:ext cx="897313" cy="771429"/>
              </a:xfrm>
              <a:prstGeom prst="rect">
                <a:avLst/>
              </a:prstGeom>
            </p:spPr>
          </p:pic>
        </p:grpSp>
        <p:grpSp>
          <p:nvGrpSpPr>
            <p:cNvPr id="70" name="그룹 69"/>
            <p:cNvGrpSpPr/>
            <p:nvPr/>
          </p:nvGrpSpPr>
          <p:grpSpPr>
            <a:xfrm>
              <a:off x="11883760" y="6919922"/>
              <a:ext cx="876488" cy="876479"/>
              <a:chOff x="12054744" y="7534950"/>
              <a:chExt cx="876488" cy="876479"/>
            </a:xfrm>
          </p:grpSpPr>
          <p:pic>
            <p:nvPicPr>
              <p:cNvPr id="112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54744" y="7534950"/>
                <a:ext cx="876488" cy="876479"/>
              </a:xfrm>
              <a:prstGeom prst="rect">
                <a:avLst/>
              </a:prstGeom>
            </p:spPr>
          </p:pic>
        </p:grpSp>
        <p:grpSp>
          <p:nvGrpSpPr>
            <p:cNvPr id="71" name="그룹 70"/>
            <p:cNvGrpSpPr/>
            <p:nvPr/>
          </p:nvGrpSpPr>
          <p:grpSpPr>
            <a:xfrm>
              <a:off x="6705361" y="3417661"/>
              <a:ext cx="4873977" cy="4873977"/>
              <a:chOff x="6876345" y="4032689"/>
              <a:chExt cx="4873977" cy="4873977"/>
            </a:xfrm>
          </p:grpSpPr>
          <p:pic>
            <p:nvPicPr>
              <p:cNvPr id="111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76345" y="4032689"/>
                <a:ext cx="4873977" cy="4873977"/>
              </a:xfrm>
              <a:prstGeom prst="rect">
                <a:avLst/>
              </a:prstGeom>
            </p:spPr>
          </p:pic>
        </p:grpSp>
        <p:grpSp>
          <p:nvGrpSpPr>
            <p:cNvPr id="72" name="그룹 71"/>
            <p:cNvGrpSpPr/>
            <p:nvPr/>
          </p:nvGrpSpPr>
          <p:grpSpPr>
            <a:xfrm>
              <a:off x="6659496" y="4186192"/>
              <a:ext cx="1518560" cy="627352"/>
              <a:chOff x="6830480" y="4801220"/>
              <a:chExt cx="1518560" cy="627352"/>
            </a:xfrm>
          </p:grpSpPr>
          <p:pic>
            <p:nvPicPr>
              <p:cNvPr id="110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830480" y="4801220"/>
                <a:ext cx="1518560" cy="627352"/>
              </a:xfrm>
              <a:prstGeom prst="rect">
                <a:avLst/>
              </a:prstGeom>
            </p:spPr>
          </p:pic>
        </p:grpSp>
        <p:pic>
          <p:nvPicPr>
            <p:cNvPr id="7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11690" y="2601506"/>
              <a:ext cx="1209524" cy="1590476"/>
            </a:xfrm>
            <a:prstGeom prst="rect">
              <a:avLst/>
            </a:prstGeom>
          </p:spPr>
        </p:pic>
        <p:pic>
          <p:nvPicPr>
            <p:cNvPr id="7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70381" y="2601506"/>
              <a:ext cx="1076190" cy="1590476"/>
            </a:xfrm>
            <a:prstGeom prst="rect">
              <a:avLst/>
            </a:prstGeom>
          </p:spPr>
        </p:pic>
        <p:pic>
          <p:nvPicPr>
            <p:cNvPr id="7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09898" y="7594193"/>
              <a:ext cx="1076190" cy="1590476"/>
            </a:xfrm>
            <a:prstGeom prst="rect">
              <a:avLst/>
            </a:prstGeom>
          </p:spPr>
        </p:pic>
        <p:pic>
          <p:nvPicPr>
            <p:cNvPr id="7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6825" y="7594193"/>
              <a:ext cx="1180952" cy="1590476"/>
            </a:xfrm>
            <a:prstGeom prst="rect">
              <a:avLst/>
            </a:prstGeom>
          </p:spPr>
        </p:pic>
        <p:grpSp>
          <p:nvGrpSpPr>
            <p:cNvPr id="77" name="그룹 76"/>
            <p:cNvGrpSpPr/>
            <p:nvPr/>
          </p:nvGrpSpPr>
          <p:grpSpPr>
            <a:xfrm>
              <a:off x="10119979" y="4186192"/>
              <a:ext cx="1518560" cy="627352"/>
              <a:chOff x="10290963" y="4801220"/>
              <a:chExt cx="1518560" cy="627352"/>
            </a:xfrm>
          </p:grpSpPr>
          <p:pic>
            <p:nvPicPr>
              <p:cNvPr id="109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290963" y="4801220"/>
                <a:ext cx="1518560" cy="627352"/>
              </a:xfrm>
              <a:prstGeom prst="rect">
                <a:avLst/>
              </a:prstGeom>
            </p:spPr>
          </p:pic>
        </p:grpSp>
        <p:grpSp>
          <p:nvGrpSpPr>
            <p:cNvPr id="78" name="그룹 77"/>
            <p:cNvGrpSpPr/>
            <p:nvPr/>
          </p:nvGrpSpPr>
          <p:grpSpPr>
            <a:xfrm>
              <a:off x="6659496" y="6897963"/>
              <a:ext cx="1518560" cy="627352"/>
              <a:chOff x="6830480" y="7512991"/>
              <a:chExt cx="1518560" cy="627352"/>
            </a:xfrm>
          </p:grpSpPr>
          <p:pic>
            <p:nvPicPr>
              <p:cNvPr id="108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830480" y="7512991"/>
                <a:ext cx="1518560" cy="627352"/>
              </a:xfrm>
              <a:prstGeom prst="rect">
                <a:avLst/>
              </a:prstGeom>
            </p:spPr>
          </p:pic>
        </p:grpSp>
        <p:grpSp>
          <p:nvGrpSpPr>
            <p:cNvPr id="79" name="그룹 78"/>
            <p:cNvGrpSpPr/>
            <p:nvPr/>
          </p:nvGrpSpPr>
          <p:grpSpPr>
            <a:xfrm>
              <a:off x="10119979" y="6897963"/>
              <a:ext cx="1518560" cy="627352"/>
              <a:chOff x="10290963" y="7512991"/>
              <a:chExt cx="1518560" cy="627352"/>
            </a:xfrm>
          </p:grpSpPr>
          <p:pic>
            <p:nvPicPr>
              <p:cNvPr id="107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290963" y="7512991"/>
                <a:ext cx="1518560" cy="627352"/>
              </a:xfrm>
              <a:prstGeom prst="rect">
                <a:avLst/>
              </a:prstGeom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5502661" y="3822710"/>
              <a:ext cx="942071" cy="852143"/>
              <a:chOff x="5673645" y="4437738"/>
              <a:chExt cx="942071" cy="852143"/>
            </a:xfrm>
          </p:grpSpPr>
          <p:pic>
            <p:nvPicPr>
              <p:cNvPr id="106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673645" y="4437738"/>
                <a:ext cx="942071" cy="852143"/>
              </a:xfrm>
              <a:prstGeom prst="rect">
                <a:avLst/>
              </a:prstGeom>
            </p:spPr>
          </p:pic>
        </p:grpSp>
        <p:grpSp>
          <p:nvGrpSpPr>
            <p:cNvPr id="81" name="그룹 80"/>
            <p:cNvGrpSpPr/>
            <p:nvPr/>
          </p:nvGrpSpPr>
          <p:grpSpPr>
            <a:xfrm>
              <a:off x="903166" y="3669303"/>
              <a:ext cx="4138856" cy="14625"/>
              <a:chOff x="1074150" y="4284331"/>
              <a:chExt cx="4138856" cy="14625"/>
            </a:xfrm>
          </p:grpSpPr>
          <p:pic>
            <p:nvPicPr>
              <p:cNvPr id="105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4150" y="4284331"/>
                <a:ext cx="4138856" cy="14625"/>
              </a:xfrm>
              <a:prstGeom prst="rect">
                <a:avLst/>
              </a:prstGeom>
            </p:spPr>
          </p:pic>
        </p:grpSp>
        <p:grpSp>
          <p:nvGrpSpPr>
            <p:cNvPr id="82" name="그룹 81"/>
            <p:cNvGrpSpPr/>
            <p:nvPr/>
          </p:nvGrpSpPr>
          <p:grpSpPr>
            <a:xfrm>
              <a:off x="903166" y="7526549"/>
              <a:ext cx="4138856" cy="14625"/>
              <a:chOff x="1074150" y="8141577"/>
              <a:chExt cx="4138856" cy="14625"/>
            </a:xfrm>
          </p:grpSpPr>
          <p:pic>
            <p:nvPicPr>
              <p:cNvPr id="104" name="Object 4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74150" y="8141577"/>
                <a:ext cx="4138856" cy="14625"/>
              </a:xfrm>
              <a:prstGeom prst="rect">
                <a:avLst/>
              </a:prstGeom>
            </p:spPr>
          </p:pic>
        </p:grpSp>
        <p:grpSp>
          <p:nvGrpSpPr>
            <p:cNvPr id="83" name="그룹 82"/>
            <p:cNvGrpSpPr/>
            <p:nvPr/>
          </p:nvGrpSpPr>
          <p:grpSpPr>
            <a:xfrm>
              <a:off x="13143435" y="2895854"/>
              <a:ext cx="4155101" cy="790476"/>
              <a:chOff x="13416216" y="3357607"/>
              <a:chExt cx="4155101" cy="790476"/>
            </a:xfrm>
          </p:grpSpPr>
          <p:grpSp>
            <p:nvGrpSpPr>
              <p:cNvPr id="101" name="그룹 100"/>
              <p:cNvGrpSpPr/>
              <p:nvPr/>
            </p:nvGrpSpPr>
            <p:grpSpPr>
              <a:xfrm>
                <a:off x="13432461" y="4108025"/>
                <a:ext cx="4138856" cy="14625"/>
                <a:chOff x="13432461" y="4108025"/>
                <a:chExt cx="4138856" cy="14625"/>
              </a:xfrm>
            </p:grpSpPr>
            <p:pic>
              <p:nvPicPr>
                <p:cNvPr id="103" name="Object 5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3432461" y="4108025"/>
                  <a:ext cx="4138856" cy="14625"/>
                </a:xfrm>
                <a:prstGeom prst="rect">
                  <a:avLst/>
                </a:prstGeom>
              </p:spPr>
            </p:pic>
          </p:grpSp>
          <p:pic>
            <p:nvPicPr>
              <p:cNvPr id="102" name="Object 5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416216" y="3357607"/>
                <a:ext cx="2704762" cy="790476"/>
              </a:xfrm>
              <a:prstGeom prst="rect">
                <a:avLst/>
              </a:prstGeom>
            </p:spPr>
          </p:pic>
        </p:grpSp>
        <p:grpSp>
          <p:nvGrpSpPr>
            <p:cNvPr id="84" name="그룹 83"/>
            <p:cNvGrpSpPr/>
            <p:nvPr/>
          </p:nvGrpSpPr>
          <p:grpSpPr>
            <a:xfrm>
              <a:off x="13356715" y="7475944"/>
              <a:ext cx="4138856" cy="14625"/>
              <a:chOff x="13527699" y="8090972"/>
              <a:chExt cx="4138856" cy="14625"/>
            </a:xfrm>
          </p:grpSpPr>
          <p:pic>
            <p:nvPicPr>
              <p:cNvPr id="100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27699" y="8090972"/>
                <a:ext cx="4138856" cy="14625"/>
              </a:xfrm>
              <a:prstGeom prst="rect">
                <a:avLst/>
              </a:prstGeom>
            </p:spPr>
          </p:pic>
        </p:grpSp>
        <p:pic>
          <p:nvPicPr>
            <p:cNvPr id="85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18636" y="7645478"/>
              <a:ext cx="4228571" cy="819048"/>
            </a:xfrm>
            <a:prstGeom prst="rect">
              <a:avLst/>
            </a:prstGeom>
          </p:spPr>
        </p:pic>
        <p:pic>
          <p:nvPicPr>
            <p:cNvPr id="86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40446" y="6725526"/>
              <a:ext cx="4142857" cy="790476"/>
            </a:xfrm>
            <a:prstGeom prst="rect">
              <a:avLst/>
            </a:prstGeom>
          </p:spPr>
        </p:pic>
        <p:grpSp>
          <p:nvGrpSpPr>
            <p:cNvPr id="87" name="그룹 86"/>
            <p:cNvGrpSpPr/>
            <p:nvPr/>
          </p:nvGrpSpPr>
          <p:grpSpPr>
            <a:xfrm>
              <a:off x="8108736" y="4527829"/>
              <a:ext cx="2067226" cy="2097453"/>
              <a:chOff x="8279720" y="5142857"/>
              <a:chExt cx="2067226" cy="2097453"/>
            </a:xfrm>
          </p:grpSpPr>
          <p:pic>
            <p:nvPicPr>
              <p:cNvPr id="99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740000">
                <a:off x="8279720" y="5142857"/>
                <a:ext cx="2067226" cy="2097453"/>
              </a:xfrm>
              <a:prstGeom prst="rect">
                <a:avLst/>
              </a:prstGeom>
            </p:spPr>
          </p:pic>
        </p:grpSp>
        <p:pic>
          <p:nvPicPr>
            <p:cNvPr id="89" name="Object 3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5072" y="3838840"/>
              <a:ext cx="4314286" cy="1476190"/>
            </a:xfrm>
            <a:prstGeom prst="rect">
              <a:avLst/>
            </a:prstGeom>
          </p:spPr>
        </p:pic>
        <p:pic>
          <p:nvPicPr>
            <p:cNvPr id="90" name="Object 3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82089" y="2926520"/>
              <a:ext cx="2952381" cy="790476"/>
            </a:xfrm>
            <a:prstGeom prst="rect">
              <a:avLst/>
            </a:prstGeom>
          </p:spPr>
        </p:pic>
        <p:pic>
          <p:nvPicPr>
            <p:cNvPr id="91" name="Object 3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5074" y="7696087"/>
              <a:ext cx="4276190" cy="1076190"/>
            </a:xfrm>
            <a:prstGeom prst="rect">
              <a:avLst/>
            </a:prstGeom>
          </p:spPr>
        </p:pic>
        <p:sp>
          <p:nvSpPr>
            <p:cNvPr id="92" name="TextBox 3"/>
            <p:cNvSpPr txBox="1"/>
            <p:nvPr/>
          </p:nvSpPr>
          <p:spPr>
            <a:xfrm>
              <a:off x="1593242" y="6726838"/>
              <a:ext cx="370209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7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손쉬운 여행 기록</a:t>
              </a:r>
              <a:endParaRPr lang="ko-KR" altLang="en-US" sz="37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3" name="TextBox 4"/>
            <p:cNvSpPr txBox="1"/>
            <p:nvPr/>
          </p:nvSpPr>
          <p:spPr>
            <a:xfrm>
              <a:off x="13143435" y="3790373"/>
              <a:ext cx="41722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커밋하기 위해 국내의 숨은 여행지를 찾아다니며 여행의 흥미를 끌어올리고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국내 여행을 홍보 할 수 있다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748" y="59672"/>
            <a:ext cx="6590476" cy="7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2570" y="2979597"/>
            <a:ext cx="2914286" cy="15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6083" y="4618372"/>
            <a:ext cx="11325961" cy="5009726"/>
            <a:chOff x="6656083" y="4618372"/>
            <a:chExt cx="11325961" cy="50097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6083" y="4618372"/>
              <a:ext cx="11325961" cy="50097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 1007"/>
          <p:cNvGrpSpPr/>
          <p:nvPr/>
        </p:nvGrpSpPr>
        <p:grpSpPr>
          <a:xfrm>
            <a:off x="6050420" y="2682618"/>
            <a:ext cx="6184874" cy="5724706"/>
            <a:chOff x="6050420" y="2682618"/>
            <a:chExt cx="6184874" cy="57247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588235" y="2682618"/>
              <a:ext cx="3075630" cy="3075630"/>
              <a:chOff x="7588235" y="2682618"/>
              <a:chExt cx="3075630" cy="30756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88235" y="2682618"/>
                <a:ext cx="3075630" cy="307563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050420" y="5331694"/>
              <a:ext cx="3075630" cy="3075630"/>
              <a:chOff x="6050420" y="5331694"/>
              <a:chExt cx="3075630" cy="307563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50420" y="5331694"/>
                <a:ext cx="3075630" cy="30756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159664" y="5331694"/>
              <a:ext cx="3075630" cy="3075630"/>
              <a:chOff x="9159664" y="5331694"/>
              <a:chExt cx="3075630" cy="307563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59664" y="5331694"/>
                <a:ext cx="3075630" cy="307563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5489" y="1150441"/>
            <a:ext cx="3866667" cy="1409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0833" y1="90625" x2="47500" y2="77500"/>
                        <a14:foregroundMark x1="90000" y1="90313" x2="58333" y2="83438"/>
                        <a14:backgroundMark x1="14167" y1="39063" x2="15833" y2="58438"/>
                        <a14:backgroundMark x1="93750" y1="34063" x2="90833" y2="66563"/>
                        <a14:backgroundMark x1="9167" y1="55000" x2="11250" y2="69063"/>
                        <a14:backgroundMark x1="82917" y1="55000" x2="77917" y2="63750"/>
                        <a14:backgroundMark x1="85417" y1="67500" x2="95833" y2="7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6" y="2886370"/>
            <a:ext cx="2003908" cy="2671878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7" name="그룹 6"/>
          <p:cNvGrpSpPr/>
          <p:nvPr/>
        </p:nvGrpSpPr>
        <p:grpSpPr>
          <a:xfrm>
            <a:off x="13712383" y="213801"/>
            <a:ext cx="4271906" cy="1400000"/>
            <a:chOff x="13712383" y="213801"/>
            <a:chExt cx="4271906" cy="14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2383" y="430262"/>
              <a:ext cx="3228571" cy="790476"/>
            </a:xfrm>
            <a:prstGeom prst="rect">
              <a:avLst/>
            </a:prstGeom>
          </p:spPr>
        </p:pic>
        <p:grpSp>
          <p:nvGrpSpPr>
            <p:cNvPr id="1001" name="그룹 1001"/>
            <p:cNvGrpSpPr/>
            <p:nvPr/>
          </p:nvGrpSpPr>
          <p:grpSpPr>
            <a:xfrm>
              <a:off x="15861594" y="1161905"/>
              <a:ext cx="840336" cy="54262"/>
              <a:chOff x="15861594" y="1161905"/>
              <a:chExt cx="840336" cy="5426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61594" y="1161905"/>
                <a:ext cx="840336" cy="54262"/>
              </a:xfrm>
              <a:prstGeom prst="rect">
                <a:avLst/>
              </a:prstGeom>
            </p:spPr>
          </p:pic>
        </p:grpSp>
        <p:pic>
          <p:nvPicPr>
            <p:cNvPr id="32" name="Object 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17622" y="213801"/>
              <a:ext cx="1266667" cy="14000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02" y="5758248"/>
            <a:ext cx="2082684" cy="2346686"/>
          </a:xfrm>
          <a:prstGeom prst="ellipse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88" b="100000" l="0" r="100000">
                        <a14:foregroundMark x1="28846" y1="82421" x2="86538" y2="85879"/>
                        <a14:foregroundMark x1="36923" y1="68300" x2="60000" y2="75216"/>
                        <a14:foregroundMark x1="64615" y1="70029" x2="48846" y2="92219"/>
                        <a14:foregroundMark x1="35769" y1="65418" x2="37692" y2="93084"/>
                        <a14:foregroundMark x1="36154" y1="76369" x2="5000" y2="91643"/>
                        <a14:foregroundMark x1="67692" y1="73199" x2="55000" y2="95101"/>
                        <a14:foregroundMark x1="77692" y1="81268" x2="97308" y2="87608"/>
                        <a14:foregroundMark x1="81538" y1="73775" x2="98077" y2="81844"/>
                        <a14:foregroundMark x1="77692" y1="74352" x2="73077" y2="99135"/>
                        <a14:foregroundMark x1="17308" y1="93660" x2="91154" y2="92507"/>
                        <a14:foregroundMark x1="19615" y1="76369" x2="3846" y2="99712"/>
                        <a14:foregroundMark x1="28462" y1="70317" x2="20769" y2="96830"/>
                        <a14:foregroundMark x1="8077" y1="75504" x2="5000" y2="99424"/>
                        <a14:foregroundMark x1="9615" y1="77522" x2="29615" y2="72046"/>
                        <a14:foregroundMark x1="32308" y1="68012" x2="5769" y2="75793"/>
                        <a14:foregroundMark x1="8462" y1="81556" x2="0" y2="93660"/>
                        <a14:foregroundMark x1="5000" y1="80403" x2="4231" y2="82997"/>
                        <a14:foregroundMark x1="13846" y1="94236" x2="13846" y2="94236"/>
                        <a14:foregroundMark x1="30385" y1="96542" x2="30385" y2="96542"/>
                        <a14:foregroundMark x1="17308" y1="97983" x2="17308" y2="97983"/>
                        <a14:foregroundMark x1="29615" y1="97118" x2="29615" y2="97118"/>
                        <a14:foregroundMark x1="40385" y1="96542" x2="40385" y2="96542"/>
                        <a14:foregroundMark x1="63462" y1="96542" x2="96154" y2="95965"/>
                        <a14:foregroundMark x1="25000" y1="96254" x2="55385" y2="96542"/>
                        <a14:foregroundMark x1="71923" y1="72911" x2="98462" y2="78674"/>
                        <a14:foregroundMark x1="65769" y1="65994" x2="36923" y2="78674"/>
                        <a14:foregroundMark x1="70000" y1="68588" x2="98462" y2="74352"/>
                        <a14:backgroundMark x1="15000" y1="39193" x2="15000" y2="39193"/>
                        <a14:backgroundMark x1="15769" y1="14409" x2="9231" y2="51297"/>
                        <a14:backgroundMark x1="86154" y1="14409" x2="82308" y2="53314"/>
                        <a14:backgroundMark x1="11538" y1="6916" x2="85769" y2="6340"/>
                        <a14:backgroundMark x1="13077" y1="53026" x2="8846" y2="63689"/>
                        <a14:backgroundMark x1="85000" y1="58213" x2="85000" y2="58213"/>
                        <a14:backgroundMark x1="74615" y1="51297" x2="88462" y2="62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68" y="5553955"/>
            <a:ext cx="2022534" cy="2696712"/>
          </a:xfrm>
          <a:prstGeom prst="ellipse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083342" y="5877867"/>
            <a:ext cx="4693859" cy="1983283"/>
            <a:chOff x="1019832" y="5934691"/>
            <a:chExt cx="4693859" cy="198328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18408" y="5934691"/>
              <a:ext cx="4395283" cy="1000000"/>
              <a:chOff x="1318408" y="5934691"/>
              <a:chExt cx="4395283" cy="10000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318408" y="6787944"/>
                <a:ext cx="4138856" cy="14625"/>
                <a:chOff x="1318408" y="6787944"/>
                <a:chExt cx="4138856" cy="14625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18408" y="6787944"/>
                  <a:ext cx="4138856" cy="14625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923215" y="5934691"/>
                <a:ext cx="2790476" cy="100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19832" y="6902311"/>
              <a:ext cx="4437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와이어 프레임 작성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상세 페이지 구현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로고 제작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영상 기획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편집</a:t>
              </a:r>
              <a:endPara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1410968" y="2428532"/>
            <a:ext cx="4602830" cy="2938992"/>
            <a:chOff x="11429253" y="2713924"/>
            <a:chExt cx="4602830" cy="293899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429253" y="2713924"/>
              <a:ext cx="4222500" cy="1000000"/>
              <a:chOff x="11429253" y="2863510"/>
              <a:chExt cx="4222500" cy="1000000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1512897" y="3767187"/>
                <a:ext cx="4138856" cy="14625"/>
                <a:chOff x="11512897" y="3767187"/>
                <a:chExt cx="4138856" cy="1462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512897" y="3767187"/>
                  <a:ext cx="4138856" cy="14625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429253" y="2863510"/>
                <a:ext cx="2790476" cy="1000000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11512897" y="3713924"/>
              <a:ext cx="451918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와이어 프레임 작성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커밋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커밋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지도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위치기반 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SNS</a:t>
              </a:r>
            </a:p>
            <a:p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실시간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커밋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알림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반응형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웹앱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찜목록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상세 페이지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일부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로그아웃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재사용 컴포넌트 구현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전환</a:t>
              </a:r>
              <a:endPara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521345" y="5877867"/>
            <a:ext cx="4222435" cy="2337149"/>
            <a:chOff x="12671253" y="5917881"/>
            <a:chExt cx="4222435" cy="23371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671253" y="5917881"/>
              <a:ext cx="4222435" cy="1000000"/>
              <a:chOff x="12671253" y="5917881"/>
              <a:chExt cx="4222435" cy="10000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2754832" y="6821561"/>
                <a:ext cx="4138856" cy="14625"/>
                <a:chOff x="12754832" y="6821561"/>
                <a:chExt cx="4138856" cy="1462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754832" y="6821561"/>
                  <a:ext cx="4138856" cy="14625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671253" y="5917881"/>
                <a:ext cx="2790476" cy="1000000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12754832" y="6931591"/>
              <a:ext cx="33666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와이어 프레임 작성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역별 랭킹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 검색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PC/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모바일 버전 타임라인 구현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팔로우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050420" y="4462185"/>
            <a:ext cx="6184874" cy="3075630"/>
            <a:chOff x="6050420" y="4462185"/>
            <a:chExt cx="6184874" cy="307563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050420" y="4462185"/>
              <a:ext cx="3075630" cy="3075630"/>
              <a:chOff x="6050420" y="4462185"/>
              <a:chExt cx="3075630" cy="307563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50420" y="4462185"/>
                <a:ext cx="3075630" cy="307563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59664" y="4462185"/>
              <a:ext cx="3075630" cy="3075630"/>
              <a:chOff x="9159664" y="4462185"/>
              <a:chExt cx="3075630" cy="307563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59664" y="4462185"/>
                <a:ext cx="3075630" cy="3075630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5489" y="1150441"/>
            <a:ext cx="3676190" cy="140952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3712383" y="213801"/>
            <a:ext cx="4271906" cy="1400000"/>
            <a:chOff x="13712383" y="213801"/>
            <a:chExt cx="4271906" cy="1400000"/>
          </a:xfrm>
        </p:grpSpPr>
        <p:pic>
          <p:nvPicPr>
            <p:cNvPr id="24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2383" y="430262"/>
              <a:ext cx="3228571" cy="790476"/>
            </a:xfrm>
            <a:prstGeom prst="rect">
              <a:avLst/>
            </a:prstGeom>
          </p:spPr>
        </p:pic>
        <p:grpSp>
          <p:nvGrpSpPr>
            <p:cNvPr id="25" name="그룹 1001"/>
            <p:cNvGrpSpPr/>
            <p:nvPr/>
          </p:nvGrpSpPr>
          <p:grpSpPr>
            <a:xfrm>
              <a:off x="15861594" y="1161905"/>
              <a:ext cx="840336" cy="54262"/>
              <a:chOff x="15861594" y="1161905"/>
              <a:chExt cx="840336" cy="54262"/>
            </a:xfrm>
          </p:grpSpPr>
          <p:pic>
            <p:nvPicPr>
              <p:cNvPr id="30" name="Object 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861594" y="1161905"/>
                <a:ext cx="840336" cy="54262"/>
              </a:xfrm>
              <a:prstGeom prst="rect">
                <a:avLst/>
              </a:prstGeom>
            </p:spPr>
          </p:pic>
        </p:grpSp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17622" y="213801"/>
              <a:ext cx="1266667" cy="1400000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31353" y1="62725" x2="28383" y2="88689"/>
                        <a14:foregroundMark x1="76238" y1="69666" x2="77558" y2="90746"/>
                        <a14:foregroundMark x1="12541" y1="91774" x2="99010" y2="89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04" y="4773287"/>
            <a:ext cx="1962137" cy="245342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00" b="99500" l="2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29" y="4670169"/>
            <a:ext cx="1917407" cy="255654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3" name="그룹 2"/>
          <p:cNvGrpSpPr/>
          <p:nvPr/>
        </p:nvGrpSpPr>
        <p:grpSpPr>
          <a:xfrm>
            <a:off x="291940" y="4190085"/>
            <a:ext cx="5643219" cy="3516709"/>
            <a:chOff x="281143" y="4378580"/>
            <a:chExt cx="5643219" cy="35167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29083" y="4378580"/>
              <a:ext cx="4395279" cy="1000000"/>
              <a:chOff x="1529083" y="4378580"/>
              <a:chExt cx="4395279" cy="100000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29083" y="5231837"/>
                <a:ext cx="4138856" cy="14625"/>
                <a:chOff x="1529083" y="5231837"/>
                <a:chExt cx="4138856" cy="1462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529083" y="5231837"/>
                  <a:ext cx="4138856" cy="14625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133886" y="4378580"/>
                <a:ext cx="2790476" cy="1000000"/>
              </a:xfrm>
              <a:prstGeom prst="rect">
                <a:avLst/>
              </a:prstGeom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281143" y="5340744"/>
              <a:ext cx="5386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설계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커밋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기능 구현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커밋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지도 인덱스 별 정보 전달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위치기반 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SNS CRUD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구현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반경 설정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AWS S3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사용한 </a:t>
              </a:r>
              <a:r>
                <a:rPr lang="ko-KR" altLang="en-US" sz="2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게시글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이미지 업로드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태그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좋아요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계층형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구현</a:t>
              </a:r>
              <a:endPara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파이어베이스를 사용한 실시간 알림 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CRUD</a:t>
              </a:r>
            </a:p>
            <a:p>
              <a:pPr algn="r"/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AWS EC2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사용한 배포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HTTP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전환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endPara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2597558" y="4222726"/>
            <a:ext cx="5386731" cy="3554545"/>
            <a:chOff x="12671366" y="4378580"/>
            <a:chExt cx="5386731" cy="355454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671366" y="4378580"/>
              <a:ext cx="4222400" cy="1000000"/>
              <a:chOff x="12671366" y="4378580"/>
              <a:chExt cx="4222400" cy="1000000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2754910" y="5282257"/>
                <a:ext cx="4138856" cy="14625"/>
                <a:chOff x="12754910" y="5282257"/>
                <a:chExt cx="4138856" cy="14625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2754910" y="5282257"/>
                  <a:ext cx="4138856" cy="14625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671366" y="4378580"/>
                <a:ext cx="2790476" cy="1000000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12671366" y="5378580"/>
              <a:ext cx="5386731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설계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JWT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이용한 로그인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로그아웃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CRUD, SMTP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이용한 이메일 인증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AWS S3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사용한 프로필 사진 업로드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랭킹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타임라인 기능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팔로우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리버스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지오코딩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사용한 지역 추출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도전과제 프론트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백엔드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파이어베이스 연동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AWS EC2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사용한 배포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HTTP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</a:t>
              </a:r>
              <a:r>
                <a:rPr lang="en-US" altLang="ko-KR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</a:t>
              </a:r>
              <a:r>
                <a:rPr lang="ko-KR" altLang="en-US" sz="20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전환</a:t>
              </a:r>
              <a:endPara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8" y="59672"/>
            <a:ext cx="6533333" cy="73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2571" y="2979600"/>
            <a:ext cx="5076190" cy="15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6083" y="4618372"/>
            <a:ext cx="11325961" cy="5009726"/>
            <a:chOff x="6656083" y="4618372"/>
            <a:chExt cx="11325961" cy="50097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6083" y="4618372"/>
              <a:ext cx="11325961" cy="50097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1904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960" name="그룹 959"/>
          <p:cNvGrpSpPr/>
          <p:nvPr/>
        </p:nvGrpSpPr>
        <p:grpSpPr>
          <a:xfrm>
            <a:off x="555081" y="2095500"/>
            <a:ext cx="16984208" cy="7680481"/>
            <a:chOff x="762380" y="2111219"/>
            <a:chExt cx="16984208" cy="7680481"/>
          </a:xfrm>
        </p:grpSpPr>
        <p:sp>
          <p:nvSpPr>
            <p:cNvPr id="6" name="직사각형 5"/>
            <p:cNvSpPr/>
            <p:nvPr/>
          </p:nvSpPr>
          <p:spPr>
            <a:xfrm>
              <a:off x="762380" y="2111219"/>
              <a:ext cx="16984208" cy="76804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219200" y="2439427"/>
              <a:ext cx="16317883" cy="6794771"/>
              <a:chOff x="-255996" y="1168129"/>
              <a:chExt cx="19055566" cy="8080396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357" b="94005" l="3721" r="97093">
                            <a14:foregroundMark x1="50698" y1="56676" x2="50698" y2="56676"/>
                            <a14:foregroundMark x1="60698" y1="54768" x2="60698" y2="54768"/>
                            <a14:foregroundMark x1="71279" y1="54496" x2="71279" y2="54496"/>
                            <a14:foregroundMark x1="82326" y1="64850" x2="82326" y2="64850"/>
                            <a14:foregroundMark x1="86860" y1="56403" x2="86860" y2="56403"/>
                            <a14:foregroundMark x1="86512" y1="31880" x2="86512" y2="31880"/>
                            <a14:foregroundMark x1="90233" y1="47684" x2="90233" y2="476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839" y="3000942"/>
                <a:ext cx="2372005" cy="1012240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2998" y="2745189"/>
                <a:ext cx="2517345" cy="1321607"/>
              </a:xfrm>
              <a:prstGeom prst="rect">
                <a:avLst/>
              </a:prstGeom>
            </p:spPr>
          </p:pic>
          <p:pic>
            <p:nvPicPr>
              <p:cNvPr id="12" name="그림 11" descr="Google I/O 2016 : Firebase se positionne comme la relève la plus complète de Parse ...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74" y="2790879"/>
                <a:ext cx="2853871" cy="1462609"/>
              </a:xfrm>
              <a:prstGeom prst="rect">
                <a:avLst/>
              </a:prstGeom>
            </p:spPr>
          </p:pic>
          <p:sp>
            <p:nvSpPr>
              <p:cNvPr id="13" name="모서리가 둥근 직사각형 12"/>
              <p:cNvSpPr/>
              <p:nvPr/>
            </p:nvSpPr>
            <p:spPr>
              <a:xfrm>
                <a:off x="8831186" y="4262374"/>
                <a:ext cx="3179557" cy="3700288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3990066" y="4291759"/>
                <a:ext cx="3464205" cy="3734203"/>
                <a:chOff x="4926711" y="3438423"/>
                <a:chExt cx="3916683" cy="4221946"/>
              </a:xfrm>
            </p:grpSpPr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0430" y="3801897"/>
                  <a:ext cx="1688372" cy="1627817"/>
                </a:xfrm>
                <a:prstGeom prst="rect">
                  <a:avLst/>
                </a:prstGeom>
              </p:spPr>
            </p:pic>
            <p:pic>
              <p:nvPicPr>
                <p:cNvPr id="56" name="그림 55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10000" r="90000">
                              <a14:foregroundMark x1="50311" y1="23975" x2="50311" y2="23975"/>
                              <a14:foregroundMark x1="47702" y1="25839" x2="47702" y2="25839"/>
                              <a14:foregroundMark x1="19503" y1="77019" x2="19503" y2="77019"/>
                              <a14:foregroundMark x1="26584" y1="76894" x2="26584" y2="76894"/>
                              <a14:foregroundMark x1="33789" y1="75652" x2="33789" y2="75652"/>
                              <a14:foregroundMark x1="43106" y1="73913" x2="43106" y2="73913"/>
                              <a14:foregroundMark x1="46957" y1="72547" x2="46957" y2="72547"/>
                              <a14:foregroundMark x1="47329" y1="67826" x2="47329" y2="67826"/>
                              <a14:foregroundMark x1="50559" y1="70807" x2="50559" y2="70807"/>
                              <a14:foregroundMark x1="54161" y1="72298" x2="54658" y2="72547"/>
                              <a14:foregroundMark x1="67578" y1="73292" x2="67578" y2="73292"/>
                              <a14:foregroundMark x1="74907" y1="77143" x2="74907" y2="77143"/>
                              <a14:foregroundMark x1="78012" y1="73043" x2="78012" y2="73043"/>
                              <a14:foregroundMark x1="47329" y1="27453" x2="47329" y2="27453"/>
                              <a14:foregroundMark x1="52050" y1="25342" x2="52050" y2="25342"/>
                              <a14:foregroundMark x1="51677" y1="31304" x2="51677" y2="3130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15807" y="3487724"/>
                  <a:ext cx="2227587" cy="2256161"/>
                </a:xfrm>
                <a:prstGeom prst="rect">
                  <a:avLst/>
                </a:prstGeom>
              </p:spPr>
            </p:pic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4926711" y="3438423"/>
                  <a:ext cx="3744183" cy="4221946"/>
                </a:xfrm>
                <a:prstGeom prst="round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8" name="그림 57" descr="Node.js - Wikipedia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3709" y="5866344"/>
                  <a:ext cx="1696142" cy="1037474"/>
                </a:xfrm>
                <a:prstGeom prst="rect">
                  <a:avLst/>
                </a:prstGeom>
              </p:spPr>
            </p:pic>
          </p:grpSp>
          <p:grpSp>
            <p:nvGrpSpPr>
              <p:cNvPr id="15" name="그룹 14"/>
              <p:cNvGrpSpPr/>
              <p:nvPr/>
            </p:nvGrpSpPr>
            <p:grpSpPr>
              <a:xfrm>
                <a:off x="13107540" y="3599426"/>
                <a:ext cx="5568525" cy="5058044"/>
                <a:chOff x="12836504" y="3591757"/>
                <a:chExt cx="6295859" cy="5718701"/>
              </a:xfrm>
            </p:grpSpPr>
            <p:pic>
              <p:nvPicPr>
                <p:cNvPr id="46" name="Picture 2" descr="AWS S3 비용 절감하기 (feat. 크로미움 favicon cache 버그)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0" b="100000" l="0" r="99844">
                              <a14:foregroundMark x1="18906" y1="86250" x2="18906" y2="86250"/>
                              <a14:foregroundMark x1="23125" y1="83542" x2="23125" y2="83542"/>
                              <a14:foregroundMark x1="40938" y1="86042" x2="40938" y2="86042"/>
                              <a14:foregroundMark x1="45625" y1="86667" x2="45625" y2="86667"/>
                              <a14:foregroundMark x1="55156" y1="82083" x2="55156" y2="82083"/>
                              <a14:foregroundMark x1="62656" y1="82292" x2="62656" y2="82292"/>
                              <a14:foregroundMark x1="77188" y1="85000" x2="77188" y2="85000"/>
                              <a14:foregroundMark x1="85781" y1="83750" x2="85781" y2="837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794458" y="7679541"/>
                  <a:ext cx="2174556" cy="16309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8208" y="3591757"/>
                  <a:ext cx="2844155" cy="1463903"/>
                </a:xfrm>
                <a:prstGeom prst="rect">
                  <a:avLst/>
                </a:prstGeom>
              </p:spPr>
            </p:pic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0" b="100000" l="0" r="100000">
                              <a14:foregroundMark x1="29801" y1="40120" x2="29801" y2="40120"/>
                              <a14:foregroundMark x1="42715" y1="34132" x2="42715" y2="34132"/>
                              <a14:foregroundMark x1="14570" y1="60479" x2="14570" y2="60479"/>
                              <a14:foregroundMark x1="18543" y1="61078" x2="18543" y2="61078"/>
                              <a14:foregroundMark x1="21192" y1="61677" x2="21192" y2="61677"/>
                              <a14:foregroundMark x1="27152" y1="61677" x2="27152" y2="61677"/>
                              <a14:foregroundMark x1="31788" y1="61078" x2="31788" y2="61078"/>
                              <a14:foregroundMark x1="36424" y1="62275" x2="36424" y2="62275"/>
                              <a14:foregroundMark x1="40397" y1="62275" x2="40397" y2="62275"/>
                              <a14:foregroundMark x1="44371" y1="61078" x2="44371" y2="61078"/>
                              <a14:foregroundMark x1="47682" y1="61677" x2="47682" y2="61677"/>
                              <a14:foregroundMark x1="47682" y1="56287" x2="47682" y2="56287"/>
                              <a14:foregroundMark x1="50662" y1="61078" x2="50662" y2="61078"/>
                              <a14:foregroundMark x1="54305" y1="60479" x2="54305" y2="60479"/>
                              <a14:foregroundMark x1="56623" y1="61677" x2="56623" y2="61677"/>
                              <a14:foregroundMark x1="60596" y1="60479" x2="60596" y2="60479"/>
                              <a14:foregroundMark x1="62914" y1="59880" x2="62914" y2="59880"/>
                              <a14:foregroundMark x1="65232" y1="62874" x2="65232" y2="62874"/>
                              <a14:foregroundMark x1="69536" y1="61677" x2="69536" y2="61677"/>
                              <a14:foregroundMark x1="75828" y1="62275" x2="75828" y2="62275"/>
                              <a14:foregroundMark x1="80795" y1="61677" x2="80795" y2="61677"/>
                              <a14:foregroundMark x1="85762" y1="61677" x2="85762" y2="61677"/>
                              <a14:foregroundMark x1="9603" y1="77844" x2="9603" y2="77844"/>
                              <a14:foregroundMark x1="6954" y1="80838" x2="6954" y2="80838"/>
                              <a14:foregroundMark x1="5629" y1="79641" x2="11258" y2="73653"/>
                              <a14:foregroundMark x1="11589" y1="93413" x2="15894" y2="86228"/>
                              <a14:foregroundMark x1="7616" y1="90419" x2="7616" y2="90419"/>
                              <a14:foregroundMark x1="14238" y1="79641" x2="14238" y2="79641"/>
                              <a14:foregroundMark x1="21854" y1="80240" x2="21854" y2="80240"/>
                              <a14:foregroundMark x1="32450" y1="79042" x2="32450" y2="79042"/>
                              <a14:foregroundMark x1="37417" y1="79641" x2="37417" y2="79641"/>
                              <a14:foregroundMark x1="46358" y1="79641" x2="46358" y2="79641"/>
                              <a14:foregroundMark x1="48344" y1="80240" x2="48344" y2="80240"/>
                              <a14:foregroundMark x1="49669" y1="79042" x2="49669" y2="79042"/>
                              <a14:foregroundMark x1="48344" y1="72455" x2="48344" y2="72455"/>
                              <a14:foregroundMark x1="53974" y1="79042" x2="53974" y2="79042"/>
                              <a14:foregroundMark x1="62914" y1="80838" x2="62914" y2="80838"/>
                              <a14:foregroundMark x1="74503" y1="82036" x2="74503" y2="82036"/>
                              <a14:foregroundMark x1="73179" y1="85629" x2="75166" y2="77844"/>
                              <a14:foregroundMark x1="83444" y1="73054" x2="83444" y2="73054"/>
                              <a14:foregroundMark x1="86424" y1="72455" x2="81126" y2="73054"/>
                              <a14:foregroundMark x1="90066" y1="75449" x2="90397" y2="83234"/>
                              <a14:foregroundMark x1="91722" y1="79641" x2="93377" y2="79042"/>
                              <a14:foregroundMark x1="91391" y1="71856" x2="94371" y2="71856"/>
                              <a14:foregroundMark x1="91722" y1="87425" x2="93709" y2="86826"/>
                              <a14:foregroundMark x1="62914" y1="82635" x2="62914" y2="8682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36504" y="5733640"/>
                  <a:ext cx="2294343" cy="1268726"/>
                </a:xfrm>
                <a:prstGeom prst="rect">
                  <a:avLst/>
                </a:prstGeom>
              </p:spPr>
            </p:pic>
            <p:grpSp>
              <p:nvGrpSpPr>
                <p:cNvPr id="49" name="그룹 48"/>
                <p:cNvGrpSpPr/>
                <p:nvPr/>
              </p:nvGrpSpPr>
              <p:grpSpPr>
                <a:xfrm rot="19872033">
                  <a:off x="15097099" y="5114040"/>
                  <a:ext cx="1320988" cy="338647"/>
                  <a:chOff x="3716676" y="2039951"/>
                  <a:chExt cx="1720863" cy="413704"/>
                </a:xfrm>
              </p:grpSpPr>
              <p:cxnSp>
                <p:nvCxnSpPr>
                  <p:cNvPr id="53" name="직선 화살표 연결선 52"/>
                  <p:cNvCxnSpPr/>
                  <p:nvPr/>
                </p:nvCxnSpPr>
                <p:spPr>
                  <a:xfrm>
                    <a:off x="3716676" y="2039951"/>
                    <a:ext cx="1720863" cy="0"/>
                  </a:xfrm>
                  <a:prstGeom prst="straightConnector1">
                    <a:avLst/>
                  </a:prstGeom>
                  <a:ln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화살표 연결선 53"/>
                  <p:cNvCxnSpPr/>
                  <p:nvPr/>
                </p:nvCxnSpPr>
                <p:spPr>
                  <a:xfrm flipH="1">
                    <a:off x="3716677" y="2453655"/>
                    <a:ext cx="1720862" cy="0"/>
                  </a:xfrm>
                  <a:prstGeom prst="straightConnector1">
                    <a:avLst/>
                  </a:prstGeom>
                  <a:ln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그룹 49"/>
                <p:cNvGrpSpPr/>
                <p:nvPr/>
              </p:nvGrpSpPr>
              <p:grpSpPr>
                <a:xfrm rot="1947250">
                  <a:off x="14953572" y="7408974"/>
                  <a:ext cx="1320988" cy="338649"/>
                  <a:chOff x="3687018" y="1989916"/>
                  <a:chExt cx="1720863" cy="413706"/>
                </a:xfrm>
              </p:grpSpPr>
              <p:cxnSp>
                <p:nvCxnSpPr>
                  <p:cNvPr id="51" name="직선 화살표 연결선 50"/>
                  <p:cNvCxnSpPr/>
                  <p:nvPr/>
                </p:nvCxnSpPr>
                <p:spPr>
                  <a:xfrm>
                    <a:off x="3687018" y="1989916"/>
                    <a:ext cx="1720862" cy="0"/>
                  </a:xfrm>
                  <a:prstGeom prst="straightConnector1">
                    <a:avLst/>
                  </a:prstGeom>
                  <a:ln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화살표 연결선 51"/>
                  <p:cNvCxnSpPr/>
                  <p:nvPr/>
                </p:nvCxnSpPr>
                <p:spPr>
                  <a:xfrm flipH="1">
                    <a:off x="3687018" y="2403622"/>
                    <a:ext cx="1720863" cy="0"/>
                  </a:xfrm>
                  <a:prstGeom prst="straightConnector1">
                    <a:avLst/>
                  </a:prstGeom>
                  <a:ln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" name="그룹 15"/>
              <p:cNvGrpSpPr/>
              <p:nvPr/>
            </p:nvGrpSpPr>
            <p:grpSpPr>
              <a:xfrm>
                <a:off x="7237611" y="2027389"/>
                <a:ext cx="1529664" cy="1316080"/>
                <a:chOff x="10047084" y="5724897"/>
                <a:chExt cx="2220713" cy="1905000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3300" b="91500" l="6000" r="95600">
                              <a14:foregroundMark x1="27900" y1="60500" x2="27900" y2="60500"/>
                              <a14:foregroundMark x1="24200" y1="58900" x2="24200" y2="58900"/>
                              <a14:foregroundMark x1="20900" y1="60000" x2="20900" y2="60000"/>
                              <a14:foregroundMark x1="18000" y1="63400" x2="18000" y2="63400"/>
                              <a14:foregroundMark x1="16900" y1="67700" x2="16900" y2="67700"/>
                              <a14:foregroundMark x1="20200" y1="70900" x2="20200" y2="70900"/>
                              <a14:foregroundMark x1="28400" y1="70700" x2="28400" y2="70700"/>
                              <a14:foregroundMark x1="40500" y1="64000" x2="40500" y2="64000"/>
                              <a14:foregroundMark x1="48300" y1="64900" x2="48300" y2="64900"/>
                              <a14:foregroundMark x1="75600" y1="60300" x2="75600" y2="60300"/>
                              <a14:foregroundMark x1="25000" y1="71600" x2="25000" y2="71600"/>
                              <a14:foregroundMark x1="24200" y1="73400" x2="24700" y2="70800"/>
                              <a14:foregroundMark x1="22900" y1="59400" x2="26500" y2="58300"/>
                              <a14:foregroundMark x1="20800" y1="60600" x2="20800" y2="60600"/>
                              <a14:foregroundMark x1="17500" y1="67300" x2="23300" y2="66700"/>
                              <a14:foregroundMark x1="20600" y1="59600" x2="23900" y2="63800"/>
                              <a14:foregroundMark x1="24900" y1="74000" x2="25100" y2="68300"/>
                              <a14:foregroundMark x1="23900" y1="75700" x2="23500" y2="69300"/>
                              <a14:foregroundMark x1="24500" y1="56100" x2="24900" y2="61800"/>
                              <a14:foregroundMark x1="24100" y1="63200" x2="24100" y2="66500"/>
                              <a14:foregroundMark x1="39800" y1="64900" x2="39800" y2="64900"/>
                              <a14:foregroundMark x1="40700" y1="64900" x2="40700" y2="64900"/>
                              <a14:foregroundMark x1="40300" y1="61600" x2="40300" y2="61600"/>
                              <a14:foregroundMark x1="40800" y1="65500" x2="39300" y2="69600"/>
                              <a14:foregroundMark x1="23800" y1="72700" x2="25600" y2="75100"/>
                              <a14:foregroundMark x1="24200" y1="72500" x2="23400" y2="74400"/>
                              <a14:foregroundMark x1="23800" y1="71700" x2="22500" y2="74600"/>
                              <a14:foregroundMark x1="23800" y1="70300" x2="23100" y2="72200"/>
                              <a14:foregroundMark x1="24100" y1="57200" x2="22300" y2="57700"/>
                              <a14:foregroundMark x1="24100" y1="56400" x2="24600" y2="55300"/>
                              <a14:foregroundMark x1="25100" y1="57700" x2="27000" y2="56600"/>
                              <a14:foregroundMark x1="25400" y1="56200" x2="25800" y2="55500"/>
                              <a14:foregroundMark x1="25400" y1="57300" x2="25800" y2="56200"/>
                              <a14:foregroundMark x1="23400" y1="56500" x2="22800" y2="55700"/>
                              <a14:foregroundMark x1="23700" y1="57400" x2="23000" y2="55800"/>
                              <a14:foregroundMark x1="48200" y1="64800" x2="47800" y2="68000"/>
                              <a14:foregroundMark x1="28400" y1="69200" x2="29300" y2="71400"/>
                              <a14:foregroundMark x1="29100" y1="66400" x2="32300" y2="67800"/>
                              <a14:foregroundMark x1="17200" y1="67700" x2="22100" y2="66700"/>
                              <a14:foregroundMark x1="31200" y1="64100" x2="26200" y2="65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341" t="13771" r="10207" b="17736"/>
                <a:stretch/>
              </p:blipFill>
              <p:spPr>
                <a:xfrm>
                  <a:off x="10057997" y="5724897"/>
                  <a:ext cx="2209800" cy="1905000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47084" y="6862343"/>
                  <a:ext cx="801078" cy="600808"/>
                </a:xfrm>
                <a:prstGeom prst="rect">
                  <a:avLst/>
                </a:prstGeom>
              </p:spPr>
            </p:pic>
          </p:grpSp>
          <p:pic>
            <p:nvPicPr>
              <p:cNvPr id="17" name="그림 16" descr="File:Maven logo.svg - Wikimedia Commons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2343" y="3147281"/>
                <a:ext cx="2178542" cy="553146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61769" y="1168129"/>
                <a:ext cx="2520757" cy="841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Storage</a:t>
                </a:r>
                <a:endParaRPr lang="ko-KR" altLang="en-US" sz="4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99221" y="1168129"/>
                <a:ext cx="1911627" cy="841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Client</a:t>
                </a:r>
                <a:endParaRPr lang="ko-KR" altLang="en-US" sz="4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12443525" y="4253489"/>
                <a:ext cx="3179557" cy="3700288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7454271" y="3343469"/>
                <a:ext cx="1165913" cy="302189"/>
                <a:chOff x="3657599" y="2038854"/>
                <a:chExt cx="1720862" cy="413705"/>
              </a:xfrm>
            </p:grpSpPr>
            <p:cxnSp>
              <p:nvCxnSpPr>
                <p:cNvPr id="42" name="직선 화살표 연결선 41"/>
                <p:cNvCxnSpPr/>
                <p:nvPr/>
              </p:nvCxnSpPr>
              <p:spPr>
                <a:xfrm>
                  <a:off x="3657599" y="2038854"/>
                  <a:ext cx="1720862" cy="0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/>
                <p:cNvCxnSpPr/>
                <p:nvPr/>
              </p:nvCxnSpPr>
              <p:spPr>
                <a:xfrm flipH="1">
                  <a:off x="3657599" y="2452559"/>
                  <a:ext cx="1720862" cy="0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그룹 21"/>
              <p:cNvGrpSpPr/>
              <p:nvPr/>
            </p:nvGrpSpPr>
            <p:grpSpPr>
              <a:xfrm>
                <a:off x="2950641" y="3374916"/>
                <a:ext cx="1165913" cy="302189"/>
                <a:chOff x="3657599" y="2038854"/>
                <a:chExt cx="1720862" cy="413705"/>
              </a:xfrm>
            </p:grpSpPr>
            <p:cxnSp>
              <p:nvCxnSpPr>
                <p:cNvPr id="40" name="직선 화살표 연결선 39"/>
                <p:cNvCxnSpPr/>
                <p:nvPr/>
              </p:nvCxnSpPr>
              <p:spPr>
                <a:xfrm>
                  <a:off x="3657599" y="2038854"/>
                  <a:ext cx="1720862" cy="0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화살표 연결선 40"/>
                <p:cNvCxnSpPr/>
                <p:nvPr/>
              </p:nvCxnSpPr>
              <p:spPr>
                <a:xfrm flipH="1">
                  <a:off x="3657599" y="2452559"/>
                  <a:ext cx="1720862" cy="0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/>
              <p:cNvSpPr txBox="1"/>
              <p:nvPr/>
            </p:nvSpPr>
            <p:spPr>
              <a:xfrm>
                <a:off x="9127383" y="5262124"/>
                <a:ext cx="2129842" cy="626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REST API</a:t>
                </a:r>
                <a:endParaRPr lang="ko-KR" altLang="en-US" sz="3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872672" y="6420210"/>
                <a:ext cx="2735078" cy="626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5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Spring MVC</a:t>
                </a:r>
                <a:endParaRPr lang="ko-KR" altLang="en-US" sz="3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11711204" y="5839164"/>
                <a:ext cx="1165913" cy="302189"/>
                <a:chOff x="3710033" y="2012867"/>
                <a:chExt cx="1720862" cy="413705"/>
              </a:xfrm>
            </p:grpSpPr>
            <p:cxnSp>
              <p:nvCxnSpPr>
                <p:cNvPr id="38" name="직선 화살표 연결선 37"/>
                <p:cNvCxnSpPr/>
                <p:nvPr/>
              </p:nvCxnSpPr>
              <p:spPr>
                <a:xfrm>
                  <a:off x="3710033" y="2012867"/>
                  <a:ext cx="1720862" cy="0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화살표 연결선 38"/>
                <p:cNvCxnSpPr/>
                <p:nvPr/>
              </p:nvCxnSpPr>
              <p:spPr>
                <a:xfrm flipH="1">
                  <a:off x="3710033" y="2426572"/>
                  <a:ext cx="1720862" cy="0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11549586" y="1168129"/>
                <a:ext cx="1872317" cy="841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Sever</a:t>
                </a:r>
                <a:endParaRPr lang="ko-KR" altLang="en-US" sz="4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6902368" y="2559919"/>
                <a:ext cx="1031814" cy="841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DB</a:t>
                </a:r>
                <a:endParaRPr lang="ko-KR" altLang="en-US" sz="4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6278813" y="6308473"/>
                <a:ext cx="2520757" cy="841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Storage</a:t>
                </a:r>
                <a:endParaRPr lang="ko-KR" altLang="en-US" sz="4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-255996" y="4826233"/>
                <a:ext cx="3749250" cy="4422292"/>
                <a:chOff x="-391271" y="5326700"/>
                <a:chExt cx="3749250" cy="4422292"/>
              </a:xfrm>
            </p:grpSpPr>
            <p:pic>
              <p:nvPicPr>
                <p:cNvPr id="31" name="Picture 12" descr="Step by Step Creation of an EC2 Instance in AWS and Access it via Putty &amp;  WinSCP | by Balakrishnakumar V | Towards AI | Medium"/>
                <p:cNvPicPr>
                  <a:picLocks noChangeAspect="1" noChangeArrowheads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48" t="7190" r="27152" b="5854"/>
                <a:stretch/>
              </p:blipFill>
              <p:spPr bwMode="auto">
                <a:xfrm>
                  <a:off x="878417" y="6169779"/>
                  <a:ext cx="1213145" cy="16849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542895" y="5326700"/>
                  <a:ext cx="2214882" cy="841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smtClean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Deploy</a:t>
                  </a:r>
                  <a:endParaRPr lang="ko-KR" altLang="en-US" sz="40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grpSp>
              <p:nvGrpSpPr>
                <p:cNvPr id="33" name="그룹 32"/>
                <p:cNvGrpSpPr/>
                <p:nvPr/>
              </p:nvGrpSpPr>
              <p:grpSpPr>
                <a:xfrm>
                  <a:off x="-391271" y="7453224"/>
                  <a:ext cx="3749250" cy="2295768"/>
                  <a:chOff x="-322738" y="7937459"/>
                  <a:chExt cx="3749250" cy="2295768"/>
                </a:xfrm>
              </p:grpSpPr>
              <p:grpSp>
                <p:nvGrpSpPr>
                  <p:cNvPr id="34" name="그룹 33"/>
                  <p:cNvGrpSpPr/>
                  <p:nvPr/>
                </p:nvGrpSpPr>
                <p:grpSpPr>
                  <a:xfrm>
                    <a:off x="-322738" y="7937459"/>
                    <a:ext cx="3749250" cy="2295768"/>
                    <a:chOff x="-322738" y="7937459"/>
                    <a:chExt cx="3749250" cy="2295768"/>
                  </a:xfrm>
                </p:grpSpPr>
                <p:sp>
                  <p:nvSpPr>
                    <p:cNvPr id="36" name="모서리가 둥근 직사각형 35"/>
                    <p:cNvSpPr/>
                    <p:nvPr/>
                  </p:nvSpPr>
                  <p:spPr>
                    <a:xfrm>
                      <a:off x="-268748" y="8516105"/>
                      <a:ext cx="3695260" cy="171712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7" name="그림 36" descr="Using the Let’s Encrypt Certbot to get HTTPS on your Amazon EC2 NGINX box"/>
                    <p:cNvPicPr>
                      <a:picLocks noChangeAspect="1"/>
                    </p:cNvPicPr>
                    <p:nvPr/>
                  </p:nvPicPr>
                  <p:blipFill>
                    <a:blip r:embed="rId24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25">
                              <a14:imgEffect>
                                <a14:backgroundRemoval t="10000" b="90000" l="10000" r="90000">
                                  <a14:foregroundMark x1="30875" y1="55222" x2="30875" y2="55222"/>
                                  <a14:foregroundMark x1="24313" y1="40000" x2="24313" y2="40000"/>
                                  <a14:foregroundMark x1="20500" y1="37556" x2="20500" y2="37556"/>
                                  <a14:foregroundMark x1="16813" y1="40000" x2="16813" y2="40000"/>
                                  <a14:foregroundMark x1="14563" y1="45778" x2="14563" y2="45778"/>
                                  <a14:foregroundMark x1="25188" y1="45667" x2="25188" y2="45667"/>
                                  <a14:foregroundMark x1="38813" y1="55222" x2="38813" y2="55222"/>
                                  <a14:foregroundMark x1="41813" y1="54333" x2="41813" y2="54333"/>
                                  <a14:foregroundMark x1="44625" y1="48889" x2="44625" y2="48889"/>
                                  <a14:foregroundMark x1="47250" y1="53889" x2="47250" y2="53889"/>
                                  <a14:foregroundMark x1="52750" y1="52222" x2="52750" y2="52222"/>
                                  <a14:foregroundMark x1="59125" y1="55111" x2="59125" y2="55111"/>
                                  <a14:foregroundMark x1="64000" y1="54667" x2="64000" y2="54667"/>
                                  <a14:foregroundMark x1="69750" y1="55111" x2="69750" y2="55111"/>
                                  <a14:foregroundMark x1="72875" y1="54667" x2="72875" y2="54667"/>
                                  <a14:foregroundMark x1="78438" y1="56444" x2="78438" y2="56444"/>
                                  <a14:foregroundMark x1="84875" y1="53667" x2="84875" y2="53667"/>
                                </a14:backgroundRemoval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322738" y="7937459"/>
                      <a:ext cx="3736879" cy="210199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5" name="그림 34" descr="Datei:Nginx logo.svg – Wikipedia"/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5137" y="9611723"/>
                    <a:ext cx="1730126" cy="3647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2177" y="6277844"/>
                <a:ext cx="1251186" cy="1251186"/>
              </a:xfrm>
              <a:prstGeom prst="rect">
                <a:avLst/>
              </a:prstGeom>
            </p:spPr>
          </p:pic>
        </p:grpSp>
      </p:grpSp>
      <p:sp>
        <p:nvSpPr>
          <p:cNvPr id="63" name="TextBox 62"/>
          <p:cNvSpPr txBox="1"/>
          <p:nvPr/>
        </p:nvSpPr>
        <p:spPr>
          <a:xfrm>
            <a:off x="7534591" y="681204"/>
            <a:ext cx="3025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스택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1904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213801"/>
            <a:ext cx="4436299" cy="1317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95511" y="576178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4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메인페이지</a:t>
            </a:r>
            <a:endParaRPr lang="ko-KR" altLang="en-US" sz="4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515565" y="1054498"/>
            <a:ext cx="16459200" cy="8984941"/>
            <a:chOff x="1515565" y="1054498"/>
            <a:chExt cx="16459200" cy="8984941"/>
          </a:xfrm>
        </p:grpSpPr>
        <p:grpSp>
          <p:nvGrpSpPr>
            <p:cNvPr id="33" name="그룹 32"/>
            <p:cNvGrpSpPr/>
            <p:nvPr/>
          </p:nvGrpSpPr>
          <p:grpSpPr>
            <a:xfrm>
              <a:off x="1515565" y="1643849"/>
              <a:ext cx="16459200" cy="8395590"/>
              <a:chOff x="1515565" y="1643849"/>
              <a:chExt cx="16459200" cy="8395590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1515565" y="1643849"/>
                <a:ext cx="16459200" cy="8395590"/>
                <a:chOff x="1515565" y="1669249"/>
                <a:chExt cx="16459200" cy="8395590"/>
              </a:xfrm>
            </p:grpSpPr>
            <p:grpSp>
              <p:nvGrpSpPr>
                <p:cNvPr id="28" name="그룹 27"/>
                <p:cNvGrpSpPr/>
                <p:nvPr/>
              </p:nvGrpSpPr>
              <p:grpSpPr>
                <a:xfrm>
                  <a:off x="1515565" y="1669249"/>
                  <a:ext cx="16459200" cy="8395590"/>
                  <a:chOff x="1515565" y="1669249"/>
                  <a:chExt cx="16459200" cy="8395590"/>
                </a:xfrm>
              </p:grpSpPr>
              <p:pic>
                <p:nvPicPr>
                  <p:cNvPr id="27" name="그림 26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515565" y="1669249"/>
                    <a:ext cx="16459200" cy="8395590"/>
                  </a:xfrm>
                  <a:prstGeom prst="rect">
                    <a:avLst/>
                  </a:prstGeom>
                </p:spPr>
              </p:pic>
              <p:sp>
                <p:nvSpPr>
                  <p:cNvPr id="14" name="직사각형 13"/>
                  <p:cNvSpPr/>
                  <p:nvPr/>
                </p:nvSpPr>
                <p:spPr>
                  <a:xfrm>
                    <a:off x="6641174" y="2298468"/>
                    <a:ext cx="6236626" cy="2006832"/>
                  </a:xfrm>
                  <a:prstGeom prst="rect">
                    <a:avLst/>
                  </a:prstGeom>
                  <a:noFill/>
                  <a:ln w="57150">
                    <a:solidFill>
                      <a:srgbClr val="FC523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>
                    <a:off x="14579499" y="2302881"/>
                    <a:ext cx="3395265" cy="4821820"/>
                  </a:xfrm>
                  <a:prstGeom prst="rect">
                    <a:avLst/>
                  </a:prstGeom>
                  <a:noFill/>
                  <a:ln w="57150">
                    <a:solidFill>
                      <a:srgbClr val="48CA7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3474" y="5360953"/>
                  <a:ext cx="9413726" cy="1237782"/>
                </a:xfrm>
                <a:prstGeom prst="rect">
                  <a:avLst/>
                </a:prstGeom>
              </p:spPr>
            </p:pic>
            <p:sp>
              <p:nvSpPr>
                <p:cNvPr id="31" name="직사각형 30"/>
                <p:cNvSpPr/>
                <p:nvPr/>
              </p:nvSpPr>
              <p:spPr>
                <a:xfrm>
                  <a:off x="1515565" y="2222866"/>
                  <a:ext cx="2446835" cy="3149234"/>
                </a:xfrm>
                <a:prstGeom prst="rect">
                  <a:avLst/>
                </a:prstGeom>
                <a:noFill/>
                <a:ln w="57150">
                  <a:solidFill>
                    <a:srgbClr val="FFCD5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2738982" y="5790879"/>
                <a:ext cx="90220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 smtClean="0">
                    <a:solidFill>
                      <a:srgbClr val="D3F4F4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대표 지도</a:t>
                </a:r>
                <a:r>
                  <a:rPr lang="ko-KR" altLang="en-US" sz="3600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를 설정하여 다른 사람에게 뽐내 보세요</a:t>
                </a:r>
                <a:r>
                  <a:rPr lang="en-US" altLang="ko-KR" sz="3600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~</a:t>
                </a:r>
                <a:endPara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35" name="그룹 1011"/>
            <p:cNvGrpSpPr/>
            <p:nvPr/>
          </p:nvGrpSpPr>
          <p:grpSpPr>
            <a:xfrm>
              <a:off x="8237679" y="1054498"/>
              <a:ext cx="8186927" cy="1218570"/>
              <a:chOff x="-1136992" y="9466488"/>
              <a:chExt cx="10606016" cy="1745616"/>
            </a:xfrm>
          </p:grpSpPr>
          <p:pic>
            <p:nvPicPr>
              <p:cNvPr id="36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136992" y="9466488"/>
                <a:ext cx="10606016" cy="1745616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8398794" y="1216167"/>
              <a:ext cx="7949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내가 </a:t>
              </a:r>
              <a:r>
                <a:rPr lang="ko-KR" altLang="en-US" sz="3600" dirty="0" err="1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팔로우한</a:t>
              </a:r>
              <a:r>
                <a:rPr lang="ko-KR" altLang="en-US" sz="3600" dirty="0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사람들의 </a:t>
              </a:r>
              <a:r>
                <a:rPr lang="ko-KR" altLang="en-US" sz="3600" dirty="0" err="1" smtClean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커밋지도</a:t>
              </a:r>
              <a:r>
                <a:rPr lang="ko-KR" altLang="en-US" sz="3600" dirty="0" err="1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를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한눈에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</a:t>
              </a:r>
              <a:endParaRPr lang="ko-KR" altLang="en-US" sz="3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38" name="그룹 1015"/>
            <p:cNvGrpSpPr/>
            <p:nvPr/>
          </p:nvGrpSpPr>
          <p:grpSpPr>
            <a:xfrm rot="10800000">
              <a:off x="6544360" y="7107251"/>
              <a:ext cx="10606016" cy="1227731"/>
              <a:chOff x="1332612" y="2230542"/>
              <a:chExt cx="10606016" cy="1462651"/>
            </a:xfrm>
          </p:grpSpPr>
          <p:pic>
            <p:nvPicPr>
              <p:cNvPr id="39" name="Object 5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2612" y="2230542"/>
                <a:ext cx="10606016" cy="1462651"/>
              </a:xfrm>
              <a:prstGeom prst="rect">
                <a:avLst/>
              </a:prstGeom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6724851" y="7543480"/>
              <a:ext cx="102835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rgbClr val="FFDBC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실시간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으로 다른 사람이 어디서 커밋했는지 볼 수 있어요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</a:t>
              </a:r>
              <a:endParaRPr lang="ko-KR" altLang="en-US" sz="3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6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4690" y="4291608"/>
            <a:ext cx="4095238" cy="13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14046" y="4052011"/>
            <a:ext cx="1297709" cy="1297923"/>
            <a:chOff x="5914046" y="4052011"/>
            <a:chExt cx="1297709" cy="12979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394382" y="209550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발전가능성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9067800" y="-32280"/>
            <a:ext cx="9220200" cy="10316446"/>
            <a:chOff x="9067800" y="-32280"/>
            <a:chExt cx="9220200" cy="10316446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067800" y="-32280"/>
              <a:ext cx="9220200" cy="10316446"/>
              <a:chOff x="10330532" y="0"/>
              <a:chExt cx="8126771" cy="10316446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330532" y="0"/>
                <a:ext cx="8126771" cy="10316446"/>
              </a:xfrm>
              <a:prstGeom prst="rect">
                <a:avLst/>
              </a:prstGeom>
            </p:spPr>
          </p:pic>
        </p:grpSp>
        <p:grpSp>
          <p:nvGrpSpPr>
            <p:cNvPr id="13" name="그룹 1002"/>
            <p:cNvGrpSpPr/>
            <p:nvPr/>
          </p:nvGrpSpPr>
          <p:grpSpPr>
            <a:xfrm>
              <a:off x="11190131" y="2633611"/>
              <a:ext cx="6102769" cy="4757999"/>
              <a:chOff x="11190131" y="2633611"/>
              <a:chExt cx="6102769" cy="4757999"/>
            </a:xfrm>
          </p:grpSpPr>
          <p:pic>
            <p:nvPicPr>
              <p:cNvPr id="15" name="Object 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072939" y="2516419"/>
                <a:ext cx="1266667" cy="5219048"/>
              </a:xfrm>
              <a:prstGeom prst="rect">
                <a:avLst/>
              </a:prstGeom>
            </p:spPr>
          </p:pic>
          <p:pic>
            <p:nvPicPr>
              <p:cNvPr id="16" name="Object 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94382" y="2912239"/>
                <a:ext cx="2038095" cy="4352381"/>
              </a:xfrm>
              <a:prstGeom prst="rect">
                <a:avLst/>
              </a:prstGeom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39606" y="6532522"/>
              <a:ext cx="1819730" cy="60116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127677" y="6494422"/>
              <a:ext cx="609600" cy="9429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1904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213801"/>
            <a:ext cx="4436299" cy="1317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95511" y="576178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ko-KR" altLang="en-US" sz="4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메인페이지</a:t>
            </a:r>
            <a:endParaRPr lang="ko-KR" altLang="en-US" sz="4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524000" y="1468037"/>
            <a:ext cx="16607718" cy="8577496"/>
            <a:chOff x="1524000" y="1468037"/>
            <a:chExt cx="16607718" cy="8577496"/>
          </a:xfrm>
        </p:grpSpPr>
        <p:grpSp>
          <p:nvGrpSpPr>
            <p:cNvPr id="17" name="그룹 16"/>
            <p:cNvGrpSpPr/>
            <p:nvPr/>
          </p:nvGrpSpPr>
          <p:grpSpPr>
            <a:xfrm>
              <a:off x="1524000" y="1468037"/>
              <a:ext cx="16607718" cy="8577496"/>
              <a:chOff x="1524000" y="1468037"/>
              <a:chExt cx="16607718" cy="8577496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524000" y="1468037"/>
                <a:ext cx="16607718" cy="8577496"/>
                <a:chOff x="1497882" y="1574838"/>
                <a:chExt cx="16607718" cy="8577496"/>
              </a:xfrm>
            </p:grpSpPr>
            <p:grpSp>
              <p:nvGrpSpPr>
                <p:cNvPr id="28" name="그룹 27"/>
                <p:cNvGrpSpPr/>
                <p:nvPr/>
              </p:nvGrpSpPr>
              <p:grpSpPr>
                <a:xfrm>
                  <a:off x="1497882" y="1574838"/>
                  <a:ext cx="16476883" cy="8395590"/>
                  <a:chOff x="1497882" y="1669249"/>
                  <a:chExt cx="16476883" cy="8395590"/>
                </a:xfrm>
              </p:grpSpPr>
              <p:pic>
                <p:nvPicPr>
                  <p:cNvPr id="27" name="그림 26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515565" y="1669249"/>
                    <a:ext cx="16459200" cy="8395590"/>
                  </a:xfrm>
                  <a:prstGeom prst="rect">
                    <a:avLst/>
                  </a:prstGeom>
                </p:spPr>
              </p:pic>
              <p:sp>
                <p:nvSpPr>
                  <p:cNvPr id="14" name="직사각형 13"/>
                  <p:cNvSpPr/>
                  <p:nvPr/>
                </p:nvSpPr>
                <p:spPr>
                  <a:xfrm>
                    <a:off x="6626852" y="4330700"/>
                    <a:ext cx="6098548" cy="1196130"/>
                  </a:xfrm>
                  <a:prstGeom prst="rect">
                    <a:avLst/>
                  </a:prstGeom>
                  <a:noFill/>
                  <a:ln w="57150">
                    <a:solidFill>
                      <a:srgbClr val="FC523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>
                    <a:off x="1497882" y="5516341"/>
                    <a:ext cx="2472359" cy="4548498"/>
                  </a:xfrm>
                  <a:prstGeom prst="rect">
                    <a:avLst/>
                  </a:prstGeom>
                  <a:noFill/>
                  <a:ln w="57150">
                    <a:solidFill>
                      <a:srgbClr val="48CA7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5" name="직사각형 24"/>
                <p:cNvSpPr/>
                <p:nvPr/>
              </p:nvSpPr>
              <p:spPr>
                <a:xfrm>
                  <a:off x="17115000" y="9166793"/>
                  <a:ext cx="990600" cy="985541"/>
                </a:xfrm>
                <a:prstGeom prst="rect">
                  <a:avLst/>
                </a:prstGeom>
                <a:noFill/>
                <a:ln w="57150">
                  <a:solidFill>
                    <a:srgbClr val="FC523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3330814" y="5653132"/>
                <a:ext cx="6422785" cy="3524420"/>
                <a:chOff x="3330814" y="5653132"/>
                <a:chExt cx="6422785" cy="3524420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61106" y="5665832"/>
                  <a:ext cx="6392493" cy="3511720"/>
                </a:xfrm>
                <a:prstGeom prst="rect">
                  <a:avLst/>
                </a:prstGeom>
              </p:spPr>
            </p:pic>
            <p:sp>
              <p:nvSpPr>
                <p:cNvPr id="36" name="직사각형 35"/>
                <p:cNvSpPr/>
                <p:nvPr/>
              </p:nvSpPr>
              <p:spPr>
                <a:xfrm>
                  <a:off x="3330814" y="5653132"/>
                  <a:ext cx="6422785" cy="3524420"/>
                </a:xfrm>
                <a:prstGeom prst="rect">
                  <a:avLst/>
                </a:prstGeom>
                <a:noFill/>
                <a:ln w="57150">
                  <a:solidFill>
                    <a:srgbClr val="48CA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8" name="그룹 37"/>
            <p:cNvGrpSpPr/>
            <p:nvPr/>
          </p:nvGrpSpPr>
          <p:grpSpPr>
            <a:xfrm>
              <a:off x="11790220" y="2571768"/>
              <a:ext cx="6184545" cy="4633619"/>
              <a:chOff x="11796583" y="2571768"/>
              <a:chExt cx="6178164" cy="4633619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17582" y="2571768"/>
                <a:ext cx="6140064" cy="4633619"/>
              </a:xfrm>
              <a:prstGeom prst="rect">
                <a:avLst/>
              </a:prstGeom>
            </p:spPr>
          </p:pic>
          <p:sp>
            <p:nvSpPr>
              <p:cNvPr id="37" name="직사각형 36"/>
              <p:cNvSpPr/>
              <p:nvPr/>
            </p:nvSpPr>
            <p:spPr>
              <a:xfrm>
                <a:off x="11796583" y="2571768"/>
                <a:ext cx="6178164" cy="4633472"/>
              </a:xfrm>
              <a:prstGeom prst="rect">
                <a:avLst/>
              </a:prstGeom>
              <a:noFill/>
              <a:ln w="57150">
                <a:solidFill>
                  <a:srgbClr val="FC52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1015"/>
            <p:cNvGrpSpPr/>
            <p:nvPr/>
          </p:nvGrpSpPr>
          <p:grpSpPr>
            <a:xfrm>
              <a:off x="2191692" y="3222894"/>
              <a:ext cx="8628708" cy="931173"/>
              <a:chOff x="1332612" y="1947577"/>
              <a:chExt cx="10606016" cy="1745616"/>
            </a:xfrm>
          </p:grpSpPr>
          <p:pic>
            <p:nvPicPr>
              <p:cNvPr id="4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2612" y="1947577"/>
                <a:ext cx="10606016" cy="1745616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2217091" y="3260994"/>
              <a:ext cx="8704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단순히 위치 기록만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? NO! 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빈 </a:t>
              </a:r>
              <a:r>
                <a:rPr lang="ko-KR" altLang="en-US" sz="3600" dirty="0" err="1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커밋을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채워보세요</a:t>
              </a: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9881275" y="7959034"/>
              <a:ext cx="7991931" cy="1052678"/>
              <a:chOff x="9601200" y="8758015"/>
              <a:chExt cx="7991931" cy="1052678"/>
            </a:xfrm>
          </p:grpSpPr>
          <p:grpSp>
            <p:nvGrpSpPr>
              <p:cNvPr id="43" name="그룹 1013"/>
              <p:cNvGrpSpPr/>
              <p:nvPr/>
            </p:nvGrpSpPr>
            <p:grpSpPr>
              <a:xfrm>
                <a:off x="9601200" y="8758015"/>
                <a:ext cx="7991931" cy="1052678"/>
                <a:chOff x="5280973" y="8469907"/>
                <a:chExt cx="10606016" cy="1496284"/>
              </a:xfrm>
            </p:grpSpPr>
            <p:pic>
              <p:nvPicPr>
                <p:cNvPr id="44" name="Object 4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280973" y="8469907"/>
                  <a:ext cx="10606016" cy="1496284"/>
                </a:xfrm>
                <a:prstGeom prst="rect">
                  <a:avLst/>
                </a:prstGeom>
              </p:spPr>
            </p:pic>
          </p:grpSp>
          <p:sp>
            <p:nvSpPr>
              <p:cNvPr id="45" name="TextBox 44"/>
              <p:cNvSpPr txBox="1"/>
              <p:nvPr/>
            </p:nvSpPr>
            <p:spPr>
              <a:xfrm>
                <a:off x="9705715" y="8840968"/>
                <a:ext cx="77829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두 군데의 </a:t>
                </a:r>
                <a:r>
                  <a:rPr lang="ko-KR" altLang="en-US" sz="3600" dirty="0" err="1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커밋버튼을</a:t>
                </a:r>
                <a:r>
                  <a:rPr lang="ko-KR" altLang="en-US" sz="3600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통해 나의 위치 기록</a:t>
                </a:r>
                <a:r>
                  <a:rPr lang="en-US" altLang="ko-KR" sz="3600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!</a:t>
                </a:r>
                <a:endPara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18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1904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" y="346854"/>
            <a:ext cx="4267200" cy="12669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5511" y="576178"/>
            <a:ext cx="4065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위치기반 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</a:t>
            </a:r>
            <a:endParaRPr lang="ko-KR" altLang="en-US" sz="4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3410" y="1613801"/>
            <a:ext cx="15379921" cy="830392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803239" y="2247900"/>
            <a:ext cx="3530762" cy="838200"/>
          </a:xfrm>
          <a:prstGeom prst="rect">
            <a:avLst/>
          </a:prstGeom>
          <a:noFill/>
          <a:ln w="57150">
            <a:solidFill>
              <a:srgbClr val="FC5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Object 4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>
            <a:off x="2209798" y="3086100"/>
            <a:ext cx="10580329" cy="11649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56475" y="3479163"/>
            <a:ext cx="10533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반경 설정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원하는 반경까지의 주변 사람들과 소통 가능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3631" y="4518557"/>
            <a:ext cx="8822899" cy="4928502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 rot="1559233">
            <a:off x="5480825" y="4668301"/>
            <a:ext cx="2302747" cy="1143000"/>
          </a:xfrm>
          <a:prstGeom prst="rightArrow">
            <a:avLst/>
          </a:prstGeom>
          <a:solidFill>
            <a:srgbClr val="FC5230"/>
          </a:solidFill>
          <a:ln>
            <a:solidFill>
              <a:srgbClr val="FC5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853630" y="4518557"/>
            <a:ext cx="8822899" cy="4928502"/>
          </a:xfrm>
          <a:prstGeom prst="rect">
            <a:avLst/>
          </a:prstGeom>
          <a:noFill/>
          <a:ln w="57150">
            <a:solidFill>
              <a:srgbClr val="FC5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152193" y="2227979"/>
            <a:ext cx="2001207" cy="589938"/>
          </a:xfrm>
          <a:prstGeom prst="rect">
            <a:avLst/>
          </a:prstGeom>
          <a:noFill/>
          <a:ln w="57150">
            <a:solidFill>
              <a:srgbClr val="48C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379449" y="4519974"/>
            <a:ext cx="2001207" cy="589938"/>
          </a:xfrm>
          <a:prstGeom prst="rect">
            <a:avLst/>
          </a:prstGeom>
          <a:noFill/>
          <a:ln w="57150">
            <a:solidFill>
              <a:srgbClr val="48C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1904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" y="346854"/>
            <a:ext cx="4267200" cy="12669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5511" y="576178"/>
            <a:ext cx="4065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위치기반 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</a:t>
            </a:r>
            <a:endParaRPr lang="ko-KR" altLang="en-US" sz="44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92162"/>
            <a:ext cx="12496800" cy="77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1904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" y="346854"/>
            <a:ext cx="4267200" cy="12669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5511" y="576178"/>
            <a:ext cx="44823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도전과제 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랭킹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r="17433"/>
          <a:stretch/>
        </p:blipFill>
        <p:spPr>
          <a:xfrm>
            <a:off x="9173841" y="2093897"/>
            <a:ext cx="8197037" cy="74676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1201400" y="3009899"/>
            <a:ext cx="5500530" cy="6551597"/>
          </a:xfrm>
          <a:prstGeom prst="rect">
            <a:avLst/>
          </a:prstGeom>
          <a:noFill/>
          <a:ln w="57150">
            <a:solidFill>
              <a:srgbClr val="48C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81000" y="2093897"/>
            <a:ext cx="8996828" cy="7572870"/>
            <a:chOff x="381000" y="2093897"/>
            <a:chExt cx="8996828" cy="757287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8"/>
            <a:srcRect r="18475"/>
            <a:stretch/>
          </p:blipFill>
          <p:spPr>
            <a:xfrm>
              <a:off x="1108788" y="2093897"/>
              <a:ext cx="7840824" cy="726349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5753100"/>
              <a:ext cx="4931673" cy="3913667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5029200" y="2746053"/>
              <a:ext cx="1676400" cy="1716390"/>
            </a:xfrm>
            <a:prstGeom prst="rect">
              <a:avLst/>
            </a:prstGeom>
            <a:noFill/>
            <a:ln w="57150">
              <a:solidFill>
                <a:srgbClr val="FC52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1011"/>
            <p:cNvGrpSpPr/>
            <p:nvPr/>
          </p:nvGrpSpPr>
          <p:grpSpPr>
            <a:xfrm>
              <a:off x="1108788" y="4620848"/>
              <a:ext cx="8269040" cy="1183253"/>
              <a:chOff x="1783502" y="7075788"/>
              <a:chExt cx="10727443" cy="1745616"/>
            </a:xfrm>
          </p:grpSpPr>
          <p:pic>
            <p:nvPicPr>
              <p:cNvPr id="27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83502" y="7075788"/>
                <a:ext cx="10727443" cy="1745616"/>
              </a:xfrm>
              <a:prstGeom prst="rect">
                <a:avLst/>
              </a:prstGeom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1219200" y="4771814"/>
              <a:ext cx="80650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 smtClean="0">
                  <a:solidFill>
                    <a:srgbClr val="D3F4F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커밋</a:t>
              </a:r>
              <a:r>
                <a:rPr lang="ko-KR" altLang="en-US" sz="3600" dirty="0">
                  <a:solidFill>
                    <a:srgbClr val="D3F4F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3600" dirty="0" smtClean="0">
                  <a:solidFill>
                    <a:srgbClr val="D3F4F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관련한 </a:t>
              </a:r>
              <a:r>
                <a:rPr lang="ko-KR" altLang="en-US" sz="3600" dirty="0" err="1" smtClean="0">
                  <a:solidFill>
                    <a:srgbClr val="D3F4F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뱃지</a:t>
              </a:r>
              <a:r>
                <a:rPr lang="ko-KR" altLang="en-US" sz="3600" dirty="0" err="1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를</a:t>
              </a:r>
              <a:r>
                <a:rPr lang="ko-KR" altLang="en-US" sz="3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주어 재미를 더했습니다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</a:t>
              </a:r>
              <a:endParaRPr lang="ko-KR" altLang="en-US" sz="3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162800" y="1825715"/>
            <a:ext cx="8853416" cy="1161468"/>
            <a:chOff x="7162800" y="1825715"/>
            <a:chExt cx="8853416" cy="1161468"/>
          </a:xfrm>
        </p:grpSpPr>
        <p:grpSp>
          <p:nvGrpSpPr>
            <p:cNvPr id="31" name="그룹 1007"/>
            <p:cNvGrpSpPr/>
            <p:nvPr/>
          </p:nvGrpSpPr>
          <p:grpSpPr>
            <a:xfrm>
              <a:off x="7162800" y="1825715"/>
              <a:ext cx="8853416" cy="1161468"/>
              <a:chOff x="3194692" y="3235015"/>
              <a:chExt cx="10606016" cy="1745616"/>
            </a:xfrm>
          </p:grpSpPr>
          <p:pic>
            <p:nvPicPr>
              <p:cNvPr id="32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94692" y="3235015"/>
                <a:ext cx="10606016" cy="1745616"/>
              </a:xfrm>
              <a:prstGeom prst="rect">
                <a:avLst/>
              </a:prstGeom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7297535" y="1964445"/>
              <a:ext cx="8680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rgbClr val="FFDBC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더 많은 </a:t>
              </a:r>
              <a:r>
                <a:rPr lang="ko-KR" altLang="en-US" sz="3600" dirty="0" err="1" smtClean="0">
                  <a:solidFill>
                    <a:srgbClr val="FFDBC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커밋</a:t>
              </a:r>
              <a:r>
                <a:rPr lang="ko-KR" altLang="en-US" sz="3600" dirty="0" err="1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으로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3600" dirty="0" err="1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순위권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지역별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을 노려보세요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!</a:t>
              </a:r>
              <a:endParaRPr lang="ko-KR" altLang="en-US" sz="3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80999" y="5753099"/>
            <a:ext cx="4931673" cy="3913667"/>
          </a:xfrm>
          <a:prstGeom prst="rect">
            <a:avLst/>
          </a:prstGeom>
          <a:noFill/>
          <a:ln w="57150">
            <a:solidFill>
              <a:srgbClr val="FC5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1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22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1904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" y="346854"/>
            <a:ext cx="4267200" cy="12669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5511" y="576178"/>
            <a:ext cx="2811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4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타임라인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16625"/>
            <a:ext cx="16202025" cy="71750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534399" y="1345619"/>
            <a:ext cx="6680603" cy="110404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618116" y="1452263"/>
            <a:ext cx="6405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D3F4F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타임라인</a:t>
            </a:r>
            <a:r>
              <a:rPr lang="ko-KR" altLang="en-US" sz="3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추억을 회상합시다</a:t>
            </a:r>
            <a:r>
              <a:rPr lang="en-US" altLang="ko-KR" sz="3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~!</a:t>
            </a:r>
            <a:endParaRPr lang="ko-KR" altLang="en-US" sz="3600" dirty="0" smtClean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55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17665" y="213801"/>
            <a:ext cx="1257143" cy="1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2383" y="430262"/>
            <a:ext cx="321904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52900"/>
            <a:ext cx="5553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7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62764" y="6244998"/>
            <a:ext cx="10705337" cy="3546702"/>
            <a:chOff x="762000" y="6244998"/>
            <a:chExt cx="10322660" cy="3546702"/>
          </a:xfrm>
        </p:grpSpPr>
        <p:sp>
          <p:nvSpPr>
            <p:cNvPr id="2" name="직사각형 1"/>
            <p:cNvSpPr/>
            <p:nvPr/>
          </p:nvSpPr>
          <p:spPr>
            <a:xfrm>
              <a:off x="762000" y="7104108"/>
              <a:ext cx="10322660" cy="2687592"/>
            </a:xfrm>
            <a:prstGeom prst="rect">
              <a:avLst/>
            </a:prstGeom>
            <a:solidFill>
              <a:srgbClr val="D3F4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62000" y="6244998"/>
              <a:ext cx="10322659" cy="700063"/>
            </a:xfrm>
            <a:prstGeom prst="rect">
              <a:avLst/>
            </a:prstGeom>
            <a:solidFill>
              <a:srgbClr val="283D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7" name="Object 6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703374" y="8361983"/>
              <a:ext cx="2134371" cy="171841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C33751D-2E0D-694B-A327-6F78C06E09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3357" y1="96221" x2="38028" y2="94477"/>
                        <a14:foregroundMark x1="23005" y1="80959" x2="98474" y2="39680"/>
                        <a14:foregroundMark x1="26526" y1="29070" x2="61854" y2="66715"/>
                        <a14:foregroundMark x1="59859" y1="34520" x2="73357" y2="57849"/>
                        <a14:foregroundMark x1="47653" y1="34230" x2="47653" y2="34230"/>
                        <a14:foregroundMark x1="50822" y1="29797" x2="44836" y2="34956"/>
                        <a14:foregroundMark x1="55986" y1="27108" x2="46362" y2="38445"/>
                        <a14:foregroundMark x1="59507" y1="9666" x2="61150" y2="19767"/>
                        <a14:foregroundMark x1="61854" y1="7922" x2="20188" y2="16279"/>
                        <a14:foregroundMark x1="33333" y1="10901" x2="33333" y2="10901"/>
                        <a14:foregroundMark x1="38498" y1="10392" x2="38498" y2="10392"/>
                        <a14:foregroundMark x1="40493" y1="8939" x2="40493" y2="8939"/>
                        <a14:foregroundMark x1="38498" y1="8939" x2="21362" y2="14826"/>
                        <a14:foregroundMark x1="29695" y1="9375" x2="21009" y2="18968"/>
                        <a14:foregroundMark x1="22535" y1="11410" x2="17019" y2="17805"/>
                        <a14:foregroundMark x1="23357" y1="14608" x2="19836" y2="32049"/>
                        <a14:foregroundMark x1="19014" y1="24201" x2="27700" y2="39390"/>
                        <a14:foregroundMark x1="23005" y1="28561" x2="24178" y2="45785"/>
                        <a14:foregroundMark x1="25704" y1="42369" x2="37324" y2="74055"/>
                        <a14:foregroundMark x1="31690" y1="48256" x2="20540" y2="73110"/>
                        <a14:foregroundMark x1="38850" y1="56904" x2="38850" y2="57849"/>
                        <a14:foregroundMark x1="43192" y1="51962" x2="40845" y2="64026"/>
                        <a14:foregroundMark x1="40493" y1="51744" x2="36854" y2="63735"/>
                        <a14:foregroundMark x1="49531" y1="42587" x2="54343" y2="53706"/>
                        <a14:foregroundMark x1="61854" y1="49709" x2="61502" y2="62064"/>
                        <a14:foregroundMark x1="42840" y1="72384" x2="97653" y2="54433"/>
                        <a14:foregroundMark x1="79343" y1="27108" x2="82160" y2="47020"/>
                        <a14:foregroundMark x1="86150" y1="29797" x2="90141" y2="42369"/>
                        <a14:foregroundMark x1="26526" y1="62282" x2="19014" y2="74564"/>
                        <a14:foregroundMark x1="15845" y1="78997" x2="24178" y2="82485"/>
                        <a14:foregroundMark x1="14671" y1="70858" x2="27700" y2="49491"/>
                        <a14:foregroundMark x1="15845" y1="37427" x2="28169" y2="28852"/>
                        <a14:foregroundMark x1="35329" y1="76090" x2="47653" y2="71366"/>
                        <a14:foregroundMark x1="38850" y1="77253" x2="39202" y2="78488"/>
                        <a14:foregroundMark x1="67019" y1="66715" x2="63028" y2="71875"/>
                        <a14:foregroundMark x1="58333" y1="67442" x2="63028" y2="74055"/>
                      </a14:backgroundRemoval>
                    </a14:imgEffect>
                  </a14:imgLayer>
                </a14:imgProps>
              </a:ext>
            </a:extLst>
          </a:blip>
          <a:srcRect l="2979" t="2623" b="3310"/>
          <a:stretch/>
        </p:blipFill>
        <p:spPr>
          <a:xfrm>
            <a:off x="1905000" y="1286152"/>
            <a:ext cx="3143651" cy="49224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73482F9-968A-554A-8506-8035E5B76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0604" y1="17070" x2="20805" y2="64097"/>
                        <a14:foregroundMark x1="41275" y1="51101" x2="26678" y2="82379"/>
                        <a14:foregroundMark x1="54698" y1="64427" x2="43624" y2="77423"/>
                        <a14:foregroundMark x1="29027" y1="45705" x2="48154" y2="69824"/>
                        <a14:foregroundMark x1="19631" y1="37335" x2="22651" y2="49119"/>
                        <a14:foregroundMark x1="25503" y1="21586" x2="27852" y2="42291"/>
                        <a14:foregroundMark x1="40604" y1="18502" x2="45973" y2="38436"/>
                        <a14:foregroundMark x1="44128" y1="11674" x2="48154" y2="21586"/>
                        <a14:foregroundMark x1="42953" y1="9361" x2="30201" y2="23128"/>
                        <a14:foregroundMark x1="25503" y1="18502" x2="19631" y2="28855"/>
                        <a14:foregroundMark x1="19631" y1="20044" x2="19631" y2="31938"/>
                        <a14:foregroundMark x1="26174" y1="11674" x2="23826" y2="19273"/>
                        <a14:foregroundMark x1="27852" y1="10903" x2="21980" y2="20815"/>
                        <a14:foregroundMark x1="13926" y1="14317" x2="15101" y2="19714"/>
                        <a14:foregroundMark x1="17953" y1="14758" x2="20302" y2="25441"/>
                        <a14:foregroundMark x1="13255" y1="15859" x2="20302" y2="26542"/>
                        <a14:foregroundMark x1="55872" y1="12004" x2="60403" y2="25000"/>
                        <a14:foregroundMark x1="61074" y1="12445" x2="65101" y2="24229"/>
                        <a14:foregroundMark x1="65101" y1="9361" x2="68121" y2="18943"/>
                        <a14:foregroundMark x1="64597" y1="6718" x2="73826" y2="21256"/>
                        <a14:foregroundMark x1="78523" y1="26542" x2="86074" y2="36123"/>
                        <a14:foregroundMark x1="76846" y1="25441" x2="93624" y2="35022"/>
                        <a14:foregroundMark x1="53523" y1="9031" x2="61074" y2="8590"/>
                        <a14:foregroundMark x1="24329" y1="67070" x2="20805" y2="70925"/>
                        <a14:foregroundMark x1="21980" y1="59031" x2="19631" y2="67511"/>
                        <a14:foregroundMark x1="22651" y1="53744" x2="20302" y2="61013"/>
                        <a14:foregroundMark x1="19128" y1="52533" x2="22651" y2="57930"/>
                        <a14:foregroundMark x1="23154" y1="32709" x2="20805" y2="41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5817" y="1090721"/>
            <a:ext cx="3428997" cy="5224048"/>
          </a:xfrm>
          <a:prstGeom prst="rect">
            <a:avLst/>
          </a:prstGeom>
        </p:spPr>
      </p:pic>
      <p:sp>
        <p:nvSpPr>
          <p:cNvPr id="26" name="이등변 삼각형 13">
            <a:extLst>
              <a:ext uri="{FF2B5EF4-FFF2-40B4-BE49-F238E27FC236}">
                <a16:creationId xmlns:a16="http://schemas.microsoft.com/office/drawing/2014/main" id="{F659CE31-E9CB-6D45-8EF5-AC2A486817D3}"/>
              </a:ext>
            </a:extLst>
          </p:cNvPr>
          <p:cNvSpPr/>
          <p:nvPr/>
        </p:nvSpPr>
        <p:spPr>
          <a:xfrm rot="5400000">
            <a:off x="11238432" y="3548158"/>
            <a:ext cx="859022" cy="39844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183020" y="6304151"/>
            <a:ext cx="2404979" cy="614182"/>
            <a:chOff x="1913639" y="6302641"/>
            <a:chExt cx="2404979" cy="61418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DB6B961-1993-F741-9D91-B10979971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3639" y="6313259"/>
              <a:ext cx="595481" cy="603564"/>
            </a:xfrm>
            <a:prstGeom prst="round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723309" y="6302641"/>
              <a:ext cx="15953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포토로그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561092" y="6250614"/>
            <a:ext cx="3427082" cy="731874"/>
            <a:chOff x="6287347" y="6238528"/>
            <a:chExt cx="3427082" cy="73187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02C7645-9C12-9842-8956-E24C2D9A7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-1787" t="20622" r="1787" b="15928"/>
            <a:stretch/>
          </p:blipFill>
          <p:spPr>
            <a:xfrm>
              <a:off x="6287347" y="6238528"/>
              <a:ext cx="1023860" cy="73187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311207" y="6302641"/>
              <a:ext cx="2403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커플 여행지도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02159" y="323788"/>
            <a:ext cx="7771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유사 서비스는 없나요</a:t>
            </a:r>
            <a:r>
              <a:rPr lang="en-US" altLang="ko-KR" sz="60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ko-KR" altLang="en-US" sz="6000" dirty="0">
              <a:solidFill>
                <a:srgbClr val="2F436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3807" y="7365637"/>
            <a:ext cx="499046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사진을 구역 모양대로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 smtClean="0">
                <a:solidFill>
                  <a:srgbClr val="EC573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직접 편집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해서 넣어야 함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구역이 작아 사진 </a:t>
            </a:r>
            <a:r>
              <a:rPr lang="ko-KR" altLang="en-US" sz="2800" dirty="0" smtClean="0">
                <a:solidFill>
                  <a:srgbClr val="EC573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구분 불가능</a:t>
            </a:r>
            <a:endParaRPr lang="en-US" altLang="ko-KR" sz="2800" dirty="0" smtClean="0">
              <a:solidFill>
                <a:srgbClr val="EC573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위치 기반으로 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rgbClr val="EC573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자동으로 색을 칠해주지 않음</a:t>
            </a:r>
          </a:p>
          <a:p>
            <a:endParaRPr lang="ko-KR" altLang="en-US" sz="2800" dirty="0" smtClean="0">
              <a:solidFill>
                <a:srgbClr val="EC573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44207" y="7539962"/>
            <a:ext cx="53238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</a:t>
            </a:r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마다 한 개의 색으로만 가능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기록 공유 불가능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위치 기반으로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 smtClean="0">
                <a:solidFill>
                  <a:srgbClr val="EC573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자동으로 색을 칠해주지 않음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11909929" y="6244998"/>
            <a:ext cx="5621367" cy="3546702"/>
            <a:chOff x="741359" y="6244998"/>
            <a:chExt cx="10343301" cy="3546702"/>
          </a:xfrm>
        </p:grpSpPr>
        <p:sp>
          <p:nvSpPr>
            <p:cNvPr id="42" name="직사각형 41"/>
            <p:cNvSpPr/>
            <p:nvPr/>
          </p:nvSpPr>
          <p:spPr>
            <a:xfrm>
              <a:off x="762000" y="7104108"/>
              <a:ext cx="10322660" cy="2687592"/>
            </a:xfrm>
            <a:prstGeom prst="rect">
              <a:avLst/>
            </a:prstGeom>
            <a:solidFill>
              <a:srgbClr val="FFDB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41359" y="6244998"/>
              <a:ext cx="10343299" cy="700063"/>
            </a:xfrm>
            <a:prstGeom prst="rect">
              <a:avLst/>
            </a:prstGeom>
            <a:solidFill>
              <a:srgbClr val="283D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2996227" y="6230674"/>
            <a:ext cx="3448769" cy="714387"/>
            <a:chOff x="13234176" y="6220472"/>
            <a:chExt cx="3448769" cy="71438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4176" y="6220472"/>
              <a:ext cx="665879" cy="714387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3894296" y="6304151"/>
              <a:ext cx="27886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Commitment</a:t>
              </a:r>
              <a:endParaRPr lang="ko-KR" altLang="en-US" sz="3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367" l="0" r="100000">
                        <a14:foregroundMark x1="20398" y1="11706" x2="15939" y2="70508"/>
                        <a14:foregroundMark x1="6831" y1="71234" x2="31594" y2="73503"/>
                        <a14:foregroundMark x1="57400" y1="26770" x2="47723" y2="62704"/>
                        <a14:foregroundMark x1="46300" y1="14338" x2="55123" y2="28312"/>
                        <a14:foregroundMark x1="38805" y1="5626" x2="44402" y2="5172"/>
                        <a14:foregroundMark x1="17932" y1="16334" x2="12524" y2="32759"/>
                        <a14:foregroundMark x1="12239" y1="17332" x2="10816" y2="38657"/>
                        <a14:foregroundMark x1="13567" y1="38113" x2="13093" y2="42559"/>
                        <a14:foregroundMark x1="56641" y1="50998" x2="56357" y2="58711"/>
                        <a14:foregroundMark x1="8444" y1="94918" x2="26565" y2="93920"/>
                        <a14:foregroundMark x1="76755" y1="21143" x2="85484" y2="21053"/>
                        <a14:foregroundMark x1="95066" y1="27405" x2="95066" y2="27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738" y="1339451"/>
            <a:ext cx="4402969" cy="46034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2225377" y="7365547"/>
            <a:ext cx="49904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83D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버튼 하나로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자신의 위치 기록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8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위치기반  </a:t>
            </a:r>
            <a:r>
              <a:rPr lang="en-US" altLang="ko-KR" sz="28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주변 사람들과 공유 가능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색의 </a:t>
            </a:r>
            <a:r>
              <a:rPr lang="ko-KR" altLang="en-US" sz="28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채도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</a:t>
            </a:r>
            <a:r>
              <a:rPr lang="ko-KR" altLang="en-US" sz="28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지역을</a:t>
            </a:r>
            <a:endParaRPr lang="en-US" altLang="ko-KR" sz="2800" dirty="0" smtClean="0">
              <a:solidFill>
                <a:srgbClr val="0070C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몇 번 다녀왔는지</a:t>
            </a:r>
            <a:r>
              <a:rPr lang="ko-KR" altLang="en-US" sz="2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파악 가능</a:t>
            </a:r>
            <a:endParaRPr lang="en-US" altLang="ko-KR" sz="2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159" y="311761"/>
            <a:ext cx="75819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3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848" y="63773"/>
            <a:ext cx="6561905" cy="72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6083" y="4618372"/>
            <a:ext cx="11325961" cy="5009726"/>
            <a:chOff x="6656083" y="4618372"/>
            <a:chExt cx="11325961" cy="50097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6083" y="4618372"/>
              <a:ext cx="11325961" cy="500972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867095" y="3143108"/>
            <a:ext cx="40767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발전 가능성</a:t>
            </a:r>
          </a:p>
        </p:txBody>
      </p:sp>
    </p:spTree>
    <p:extLst>
      <p:ext uri="{BB962C8B-B14F-4D97-AF65-F5344CB8AC3E}">
        <p14:creationId xmlns:p14="http://schemas.microsoft.com/office/powerpoint/2010/main" val="35970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1013"/>
          <p:cNvGrpSpPr/>
          <p:nvPr/>
        </p:nvGrpSpPr>
        <p:grpSpPr>
          <a:xfrm>
            <a:off x="381000" y="241073"/>
            <a:ext cx="17526000" cy="9806499"/>
            <a:chOff x="633975" y="864086"/>
            <a:chExt cx="17029304" cy="8792251"/>
          </a:xfrm>
        </p:grpSpPr>
        <p:pic>
          <p:nvPicPr>
            <p:cNvPr id="51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3979" y="9273469"/>
            <a:ext cx="6364346" cy="400117"/>
            <a:chOff x="2243979" y="9273469"/>
            <a:chExt cx="6364346" cy="4001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3979" y="9273469"/>
              <a:ext cx="6364346" cy="40011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353" y="8108952"/>
            <a:ext cx="1076190" cy="15523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01467" y="7707752"/>
            <a:ext cx="1047619" cy="15523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26948" y="913801"/>
            <a:ext cx="41024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발전 가능성</a:t>
            </a:r>
            <a:endParaRPr lang="ko-KR" altLang="en-US" sz="6000" dirty="0">
              <a:solidFill>
                <a:srgbClr val="2F436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06224" y="2453869"/>
            <a:ext cx="914286" cy="914286"/>
            <a:chOff x="3006224" y="2453869"/>
            <a:chExt cx="914286" cy="914286"/>
          </a:xfrm>
        </p:grpSpPr>
        <p:grpSp>
          <p:nvGrpSpPr>
            <p:cNvPr id="32" name="그룹 1018"/>
            <p:cNvGrpSpPr/>
            <p:nvPr/>
          </p:nvGrpSpPr>
          <p:grpSpPr>
            <a:xfrm>
              <a:off x="3006224" y="2453869"/>
              <a:ext cx="914286" cy="914286"/>
              <a:chOff x="4949166" y="3074443"/>
              <a:chExt cx="914286" cy="914286"/>
            </a:xfrm>
          </p:grpSpPr>
          <p:pic>
            <p:nvPicPr>
              <p:cNvPr id="33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49166" y="3074443"/>
                <a:ext cx="914286" cy="914286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3084096" y="258784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tx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</a:t>
              </a:r>
              <a:endParaRPr lang="ko-KR" altLang="en-US" sz="3600" dirty="0" smtClean="0">
                <a:solidFill>
                  <a:schemeClr val="tx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246965" y="2557068"/>
            <a:ext cx="8978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많은 지역의 </a:t>
            </a:r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 지도</a:t>
            </a:r>
            <a:r>
              <a:rPr lang="en-US" altLang="ko-KR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세계 지도 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지원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3006223" y="4230037"/>
            <a:ext cx="914286" cy="914286"/>
            <a:chOff x="3006224" y="2453869"/>
            <a:chExt cx="914286" cy="914286"/>
          </a:xfrm>
        </p:grpSpPr>
        <p:grpSp>
          <p:nvGrpSpPr>
            <p:cNvPr id="36" name="그룹 1018"/>
            <p:cNvGrpSpPr/>
            <p:nvPr/>
          </p:nvGrpSpPr>
          <p:grpSpPr>
            <a:xfrm>
              <a:off x="3006224" y="2453869"/>
              <a:ext cx="914286" cy="914286"/>
              <a:chOff x="4949166" y="3074443"/>
              <a:chExt cx="914286" cy="914286"/>
            </a:xfrm>
          </p:grpSpPr>
          <p:pic>
            <p:nvPicPr>
              <p:cNvPr id="38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49166" y="3074443"/>
                <a:ext cx="914286" cy="914286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084096" y="258784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tx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</a:t>
              </a:r>
              <a:endParaRPr lang="ko-KR" altLang="en-US" sz="3600" dirty="0" smtClean="0">
                <a:solidFill>
                  <a:schemeClr val="tx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006223" y="6006205"/>
            <a:ext cx="914286" cy="914286"/>
            <a:chOff x="3006224" y="2453869"/>
            <a:chExt cx="914286" cy="914286"/>
          </a:xfrm>
        </p:grpSpPr>
        <p:grpSp>
          <p:nvGrpSpPr>
            <p:cNvPr id="40" name="그룹 1018"/>
            <p:cNvGrpSpPr/>
            <p:nvPr/>
          </p:nvGrpSpPr>
          <p:grpSpPr>
            <a:xfrm>
              <a:off x="3006224" y="2453869"/>
              <a:ext cx="914286" cy="914286"/>
              <a:chOff x="4949166" y="3074443"/>
              <a:chExt cx="914286" cy="914286"/>
            </a:xfrm>
          </p:grpSpPr>
          <p:pic>
            <p:nvPicPr>
              <p:cNvPr id="42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49166" y="3074443"/>
                <a:ext cx="914286" cy="914286"/>
              </a:xfrm>
              <a:prstGeom prst="rect">
                <a:avLst/>
              </a:prstGeom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3084096" y="258784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tx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03</a:t>
              </a:r>
              <a:endParaRPr lang="ko-KR" altLang="en-US" sz="3600" dirty="0" smtClean="0">
                <a:solidFill>
                  <a:schemeClr val="tx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928350" y="7776925"/>
            <a:ext cx="914286" cy="914286"/>
            <a:chOff x="3006224" y="2453869"/>
            <a:chExt cx="914286" cy="914286"/>
          </a:xfrm>
        </p:grpSpPr>
        <p:grpSp>
          <p:nvGrpSpPr>
            <p:cNvPr id="44" name="그룹 1018"/>
            <p:cNvGrpSpPr/>
            <p:nvPr/>
          </p:nvGrpSpPr>
          <p:grpSpPr>
            <a:xfrm>
              <a:off x="3006224" y="2453869"/>
              <a:ext cx="914286" cy="914286"/>
              <a:chOff x="4949166" y="3074443"/>
              <a:chExt cx="914286" cy="914286"/>
            </a:xfrm>
          </p:grpSpPr>
          <p:pic>
            <p:nvPicPr>
              <p:cNvPr id="46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49166" y="3074443"/>
                <a:ext cx="914286" cy="914286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3084096" y="2587846"/>
              <a:ext cx="758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chemeClr val="tx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04</a:t>
              </a:r>
              <a:endParaRPr lang="ko-KR" altLang="en-US" sz="3600" dirty="0" smtClean="0">
                <a:solidFill>
                  <a:schemeClr val="tx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46965" y="4327133"/>
            <a:ext cx="10833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회원 전체의 여행 기록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볼 수 있는 전체 </a:t>
            </a:r>
            <a:r>
              <a:rPr lang="ko-KR" altLang="en-US" sz="40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커밋지도</a:t>
            </a:r>
            <a:endParaRPr lang="ko-KR" altLang="en-US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46965" y="6109404"/>
            <a:ext cx="946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지도 </a:t>
            </a:r>
            <a:r>
              <a:rPr lang="ko-KR" altLang="en-US" sz="40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커스터마이징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기능 추가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색상 변경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r>
              <a:rPr lang="en-US" altLang="ko-KR" sz="4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4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46965" y="7880124"/>
            <a:ext cx="12479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결제 시스템</a:t>
            </a:r>
            <a:r>
              <a:rPr lang="en-US" altLang="ko-KR" sz="4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4000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달성과제</a:t>
            </a:r>
            <a:r>
              <a:rPr lang="ko-KR" altLang="en-US" sz="40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포인트</a:t>
            </a:r>
            <a:r>
              <a:rPr lang="ko-KR" altLang="en-US" sz="4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통한 </a:t>
            </a:r>
            <a:r>
              <a:rPr lang="ko-KR" altLang="en-US" sz="4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커밋지도</a:t>
            </a:r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업그레이드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948" y="907646"/>
            <a:ext cx="15659100" cy="7705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3995" y="2592479"/>
            <a:ext cx="6942857" cy="22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2571" y="2979600"/>
            <a:ext cx="3609524" cy="15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6083" y="4618372"/>
            <a:ext cx="11325961" cy="5009726"/>
            <a:chOff x="6656083" y="4618372"/>
            <a:chExt cx="11325961" cy="50097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6083" y="4618372"/>
              <a:ext cx="11325961" cy="5009726"/>
            </a:xfrm>
            <a:prstGeom prst="rect">
              <a:avLst/>
            </a:prstGeom>
          </p:spPr>
        </p:pic>
      </p:grpSp>
      <p:pic>
        <p:nvPicPr>
          <p:cNvPr id="6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4745" y="59671"/>
            <a:ext cx="6171429" cy="73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2649200" y="2686269"/>
            <a:ext cx="4328620" cy="3240402"/>
            <a:chOff x="11618404" y="5708292"/>
            <a:chExt cx="4328620" cy="324040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5" t="46940" b="1"/>
            <a:stretch/>
          </p:blipFill>
          <p:spPr>
            <a:xfrm>
              <a:off x="11618404" y="5708292"/>
              <a:ext cx="4328620" cy="324040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3416239" y="6498006"/>
              <a:ext cx="1520840" cy="105614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24855" y="2980685"/>
            <a:ext cx="9236902" cy="6383029"/>
            <a:chOff x="524855" y="2980685"/>
            <a:chExt cx="9236902" cy="6383029"/>
          </a:xfrm>
        </p:grpSpPr>
        <p:grpSp>
          <p:nvGrpSpPr>
            <p:cNvPr id="15" name="그룹 14"/>
            <p:cNvGrpSpPr/>
            <p:nvPr/>
          </p:nvGrpSpPr>
          <p:grpSpPr>
            <a:xfrm>
              <a:off x="524855" y="2980685"/>
              <a:ext cx="9236902" cy="6383029"/>
              <a:chOff x="448355" y="1819640"/>
              <a:chExt cx="5014794" cy="3508140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355" y="1819640"/>
                <a:ext cx="5014794" cy="3508140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3200400" y="3489649"/>
                <a:ext cx="1567543" cy="1240971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959607" y="8277187"/>
              <a:ext cx="2099786" cy="85792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886979" y="6337246"/>
            <a:ext cx="8853152" cy="3518986"/>
            <a:chOff x="8610600" y="6337246"/>
            <a:chExt cx="8853152" cy="3518986"/>
          </a:xfrm>
        </p:grpSpPr>
        <p:grpSp>
          <p:nvGrpSpPr>
            <p:cNvPr id="11" name="그룹 10"/>
            <p:cNvGrpSpPr/>
            <p:nvPr/>
          </p:nvGrpSpPr>
          <p:grpSpPr>
            <a:xfrm>
              <a:off x="8610600" y="6337246"/>
              <a:ext cx="8853152" cy="3518986"/>
              <a:chOff x="5290835" y="486657"/>
              <a:chExt cx="5715798" cy="215295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0835" y="486658"/>
                <a:ext cx="5715798" cy="2152950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6923314" y="486659"/>
                <a:ext cx="615822" cy="37175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9650963" y="486657"/>
                <a:ext cx="1002287" cy="371758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3231440" y="8756495"/>
              <a:ext cx="3989759" cy="34940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24855" y="483967"/>
            <a:ext cx="92849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코로나</a:t>
            </a:r>
            <a:r>
              <a:rPr lang="en-US" altLang="ko-KR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19,</a:t>
            </a:r>
          </a:p>
          <a:p>
            <a:r>
              <a:rPr lang="ko-KR" altLang="en-US" sz="7200" dirty="0" smtClean="0">
                <a:solidFill>
                  <a:srgbClr val="5DC1B3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여행의 수요</a:t>
            </a:r>
            <a:r>
              <a:rPr lang="ko-KR" altLang="en-US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가 적다고</a:t>
            </a:r>
            <a:r>
              <a:rPr lang="en-US" altLang="ko-KR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ko-KR" altLang="en-US" sz="7200" dirty="0">
              <a:solidFill>
                <a:srgbClr val="2F436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712383" y="213801"/>
            <a:ext cx="4186234" cy="1400000"/>
            <a:chOff x="13712383" y="213801"/>
            <a:chExt cx="4186234" cy="1400000"/>
          </a:xfrm>
        </p:grpSpPr>
        <p:pic>
          <p:nvPicPr>
            <p:cNvPr id="24" name="Object 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26" name="Object 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27" name="그룹 1001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28" name="Object 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699" y="496666"/>
            <a:ext cx="90392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3013156" y="2867821"/>
            <a:ext cx="3654769" cy="3042595"/>
            <a:chOff x="3013156" y="2867821"/>
            <a:chExt cx="3654769" cy="30425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3156" y="2867821"/>
              <a:ext cx="3654769" cy="30425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0164" y="3504723"/>
            <a:ext cx="2704762" cy="14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13156" y="6198199"/>
            <a:ext cx="3654769" cy="3042595"/>
            <a:chOff x="3013156" y="6198199"/>
            <a:chExt cx="3654769" cy="3042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3156" y="6198199"/>
              <a:ext cx="3654769" cy="30425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390" y="6198199"/>
            <a:ext cx="2290047" cy="2442717"/>
            <a:chOff x="957390" y="6198199"/>
            <a:chExt cx="2290047" cy="24427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390" y="6198199"/>
              <a:ext cx="2290047" cy="2442717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3712383" y="213801"/>
            <a:ext cx="4186234" cy="1400000"/>
            <a:chOff x="13712383" y="213801"/>
            <a:chExt cx="4186234" cy="1400000"/>
          </a:xfrm>
        </p:grpSpPr>
        <p:pic>
          <p:nvPicPr>
            <p:cNvPr id="39" name="Object 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31" name="그룹 30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34" name="Object 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36" name="그룹 1001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38" name="Object 5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1746974" y="2867821"/>
            <a:ext cx="5534935" cy="6320216"/>
            <a:chOff x="11746974" y="2867821"/>
            <a:chExt cx="5534935" cy="632021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86670" y="3167760"/>
              <a:ext cx="2290047" cy="2442717"/>
              <a:chOff x="14986670" y="3167760"/>
              <a:chExt cx="2290047" cy="24427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86670" y="3167760"/>
                <a:ext cx="2290047" cy="24427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793743" y="2867821"/>
              <a:ext cx="3654769" cy="3042595"/>
              <a:chOff x="11793743" y="2867821"/>
              <a:chExt cx="3654769" cy="304259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93743" y="2867821"/>
                <a:ext cx="3654769" cy="304259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39123" y="3414869"/>
              <a:ext cx="3761905" cy="178095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1746974" y="6145442"/>
              <a:ext cx="3654769" cy="3042595"/>
              <a:chOff x="11746974" y="6145442"/>
              <a:chExt cx="3654769" cy="304259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746974" y="6145442"/>
                <a:ext cx="3654769" cy="304259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991862" y="6447893"/>
              <a:ext cx="2290047" cy="2442717"/>
              <a:chOff x="14991862" y="6447893"/>
              <a:chExt cx="2290047" cy="244271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91862" y="6447893"/>
                <a:ext cx="2290047" cy="2442717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0BC6E7-E9A4-674E-A859-49CB1B64804E}"/>
              </a:ext>
            </a:extLst>
          </p:cNvPr>
          <p:cNvSpPr txBox="1"/>
          <p:nvPr/>
        </p:nvSpPr>
        <p:spPr>
          <a:xfrm>
            <a:off x="3595912" y="7105665"/>
            <a:ext cx="2719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내가</a:t>
            </a:r>
            <a:r>
              <a:rPr kumimoji="1"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24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 </a:t>
            </a:r>
            <a:r>
              <a:rPr kumimoji="1" lang="ko-KR" altLang="en-US" sz="2400" b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여행가라는</a:t>
            </a:r>
            <a:endParaRPr kumimoji="1" lang="en-US" altLang="ko-KR" sz="24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걸</a:t>
            </a:r>
            <a:r>
              <a:rPr kumimoji="1" lang="en-US" altLang="ko-KR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kumimoji="1"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자랑하고 </a:t>
            </a:r>
            <a:r>
              <a:rPr kumimoji="1"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싶어</a:t>
            </a:r>
            <a:r>
              <a:rPr kumimoji="1"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kumimoji="1" lang="ko-Kore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3A739-997E-2347-8B8C-FC305EB0E093}"/>
              </a:ext>
            </a:extLst>
          </p:cNvPr>
          <p:cNvSpPr txBox="1"/>
          <p:nvPr/>
        </p:nvSpPr>
        <p:spPr>
          <a:xfrm>
            <a:off x="12254217" y="6723633"/>
            <a:ext cx="2650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여행을</a:t>
            </a:r>
            <a:r>
              <a:rPr kumimoji="1" lang="ko-KR" altLang="en-US" sz="24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2400" b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오긴 왔는데</a:t>
            </a:r>
            <a:r>
              <a:rPr kumimoji="1"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</a:t>
            </a:r>
          </a:p>
          <a:p>
            <a:r>
              <a:rPr kumimoji="1" lang="ko-Kore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여기서</a:t>
            </a:r>
            <a:r>
              <a:rPr kumimoji="1" lang="ko-KR" altLang="en-US" sz="24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2400" b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뭘 하지</a:t>
            </a:r>
            <a:r>
              <a:rPr kumimoji="1"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r>
              <a:rPr kumimoji="1"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주변에 있는 사람이</a:t>
            </a:r>
            <a:endParaRPr kumimoji="1" lang="en-US" altLang="ko-KR" sz="2400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kumimoji="1"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알려주면</a:t>
            </a:r>
            <a:r>
              <a:rPr kumimoji="1"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1" lang="ko-KR" altLang="en-US" sz="2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좋겠다</a:t>
            </a:r>
            <a:r>
              <a:rPr kumimoji="1"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kumimoji="1" lang="ko-Kore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100" name="Picture 4" descr="지도 일러스트 이미지 검색결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018" y="2510213"/>
            <a:ext cx="6204124" cy="727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1006"/>
          <p:cNvGrpSpPr/>
          <p:nvPr/>
        </p:nvGrpSpPr>
        <p:grpSpPr>
          <a:xfrm>
            <a:off x="867601" y="3083986"/>
            <a:ext cx="2290047" cy="2442717"/>
            <a:chOff x="957390" y="6198199"/>
            <a:chExt cx="2290047" cy="2442717"/>
          </a:xfrm>
        </p:grpSpPr>
        <p:pic>
          <p:nvPicPr>
            <p:cNvPr id="47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390" y="6198199"/>
              <a:ext cx="2290047" cy="2442717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524855" y="483967"/>
            <a:ext cx="124652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그렇다면 </a:t>
            </a:r>
            <a:r>
              <a:rPr lang="ko-KR" altLang="en-US" sz="7200" dirty="0" smtClean="0">
                <a:solidFill>
                  <a:srgbClr val="EC573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어떻게</a:t>
            </a:r>
            <a:r>
              <a:rPr lang="ko-KR" altLang="en-US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z="7200" dirty="0" smtClean="0">
              <a:solidFill>
                <a:srgbClr val="2F436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r>
              <a:rPr lang="ko-KR" altLang="en-US" sz="7200" dirty="0" smtClean="0">
                <a:solidFill>
                  <a:srgbClr val="48CA7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국내여행을</a:t>
            </a:r>
            <a:r>
              <a:rPr lang="ko-KR" altLang="en-US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7200" dirty="0" smtClean="0">
                <a:solidFill>
                  <a:srgbClr val="EC573B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잘</a:t>
            </a:r>
            <a:r>
              <a:rPr lang="ko-KR" altLang="en-US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즐길 수 있을까</a:t>
            </a:r>
            <a:r>
              <a:rPr lang="en-US" altLang="ko-KR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ko-KR" altLang="en-US" sz="7200" dirty="0">
              <a:solidFill>
                <a:srgbClr val="2F436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162" y="495440"/>
            <a:ext cx="122015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16" y="2161921"/>
            <a:ext cx="5425801" cy="1366805"/>
          </a:xfrm>
          <a:prstGeom prst="rect">
            <a:avLst/>
          </a:prstGeom>
        </p:spPr>
      </p:pic>
      <p:pic>
        <p:nvPicPr>
          <p:cNvPr id="1032" name="Picture 8" descr="How to Hack GitHub (kind of) | Hacker Noon">
            <a:extLst>
              <a:ext uri="{FF2B5EF4-FFF2-40B4-BE49-F238E27FC236}">
                <a16:creationId xmlns:a16="http://schemas.microsoft.com/office/drawing/2014/main" id="{33F1E73F-FC6C-9D4A-99F0-863454312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90" y="4457700"/>
            <a:ext cx="9594795" cy="277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여행 기록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03" y="4008626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9471F1-6ADF-D84B-BCEB-2483DB297B6C}"/>
              </a:ext>
            </a:extLst>
          </p:cNvPr>
          <p:cNvSpPr txBox="1"/>
          <p:nvPr/>
        </p:nvSpPr>
        <p:spPr>
          <a:xfrm>
            <a:off x="2169334" y="2330410"/>
            <a:ext cx="44935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>
                <a:solidFill>
                  <a:srgbClr val="2F436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한눈에 보기 쉽게</a:t>
            </a:r>
            <a:endParaRPr kumimoji="1" lang="en-US" altLang="ko-KR" sz="2400" b="1" dirty="0" smtClean="0">
              <a:solidFill>
                <a:srgbClr val="2F436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kumimoji="1" lang="ko-KR" altLang="en-US" sz="4000" b="1" dirty="0" smtClean="0">
                <a:solidFill>
                  <a:srgbClr val="2F436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여행을 기록한다</a:t>
            </a:r>
            <a:r>
              <a:rPr kumimoji="1" lang="en-US" altLang="ko-KR" sz="4000" b="1" dirty="0" smtClean="0">
                <a:solidFill>
                  <a:srgbClr val="2F436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…?</a:t>
            </a:r>
            <a:endParaRPr kumimoji="1" lang="ko-Kore-KR" altLang="en-US" sz="4000" b="1" dirty="0">
              <a:solidFill>
                <a:srgbClr val="2F436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363200" y="2161920"/>
            <a:ext cx="5425801" cy="1366805"/>
            <a:chOff x="10085496" y="2161921"/>
            <a:chExt cx="5425801" cy="136680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496" y="2161921"/>
              <a:ext cx="5425801" cy="136680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9471F1-6ADF-D84B-BCEB-2483DB297B6C}"/>
                </a:ext>
              </a:extLst>
            </p:cNvPr>
            <p:cNvSpPr txBox="1"/>
            <p:nvPr/>
          </p:nvSpPr>
          <p:spPr>
            <a:xfrm>
              <a:off x="10896600" y="2509201"/>
              <a:ext cx="39805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b="1" dirty="0" smtClean="0">
                  <a:solidFill>
                    <a:srgbClr val="2F436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잔디를 채운다</a:t>
              </a:r>
              <a:r>
                <a:rPr kumimoji="1" lang="en-US" altLang="ko-KR" sz="4000" b="1" dirty="0" smtClean="0">
                  <a:solidFill>
                    <a:srgbClr val="2F436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…?</a:t>
              </a:r>
              <a:endParaRPr kumimoji="1" lang="ko-Kore-KR" altLang="en-US" sz="4000" b="1" dirty="0">
                <a:solidFill>
                  <a:srgbClr val="2F436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030" y="2072287"/>
            <a:ext cx="1539346" cy="15817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647700"/>
            <a:ext cx="6659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아이디어의 시작</a:t>
            </a:r>
            <a:endParaRPr lang="ko-KR" altLang="en-US" sz="7200" dirty="0">
              <a:solidFill>
                <a:srgbClr val="2F436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3712383" y="213801"/>
            <a:ext cx="4186234" cy="1400000"/>
            <a:chOff x="13712383" y="213801"/>
            <a:chExt cx="4186234" cy="1400000"/>
          </a:xfrm>
        </p:grpSpPr>
        <p:pic>
          <p:nvPicPr>
            <p:cNvPr id="18" name="Object 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20" name="Object 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21" name="그룹 1001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22" name="Object 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209" y="706579"/>
            <a:ext cx="65055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8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7500759"/>
            <a:ext cx="10281278" cy="2209800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>
            <a:off x="13712383" y="213801"/>
            <a:ext cx="4186234" cy="1400000"/>
            <a:chOff x="13712383" y="213801"/>
            <a:chExt cx="4186234" cy="1400000"/>
          </a:xfrm>
        </p:grpSpPr>
        <p:pic>
          <p:nvPicPr>
            <p:cNvPr id="83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84" name="그룹 83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85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86" name="그룹 1001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87" name="Object 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1" name="그룹 90"/>
          <p:cNvGrpSpPr/>
          <p:nvPr/>
        </p:nvGrpSpPr>
        <p:grpSpPr>
          <a:xfrm>
            <a:off x="2416266" y="1104900"/>
            <a:ext cx="13555752" cy="5791200"/>
            <a:chOff x="2416266" y="1104900"/>
            <a:chExt cx="13555752" cy="5791200"/>
          </a:xfrm>
        </p:grpSpPr>
        <p:grpSp>
          <p:nvGrpSpPr>
            <p:cNvPr id="80" name="그룹 79"/>
            <p:cNvGrpSpPr/>
            <p:nvPr/>
          </p:nvGrpSpPr>
          <p:grpSpPr>
            <a:xfrm>
              <a:off x="2416266" y="1104900"/>
              <a:ext cx="13555752" cy="5791200"/>
              <a:chOff x="2590800" y="797954"/>
              <a:chExt cx="12648542" cy="4971268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2590800" y="995761"/>
                <a:ext cx="4294388" cy="4773461"/>
                <a:chOff x="2390766" y="2122127"/>
                <a:chExt cx="4294388" cy="4773461"/>
              </a:xfrm>
            </p:grpSpPr>
            <p:grpSp>
              <p:nvGrpSpPr>
                <p:cNvPr id="33" name="그룹 1004"/>
                <p:cNvGrpSpPr/>
                <p:nvPr/>
              </p:nvGrpSpPr>
              <p:grpSpPr>
                <a:xfrm>
                  <a:off x="2390766" y="2122127"/>
                  <a:ext cx="4294388" cy="4773461"/>
                  <a:chOff x="2774863" y="6325860"/>
                  <a:chExt cx="4294388" cy="4773461"/>
                </a:xfrm>
              </p:grpSpPr>
              <p:pic>
                <p:nvPicPr>
                  <p:cNvPr id="34" name="Object 11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 rot="240000">
                    <a:off x="2774863" y="6325860"/>
                    <a:ext cx="4294388" cy="477346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 rot="225534">
                  <a:off x="2666495" y="2360637"/>
                  <a:ext cx="3834517" cy="31800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F972888B-0473-2140-817C-2DAEEB2F2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367" l="0" r="100000">
                              <a14:foregroundMark x1="20398" y1="11706" x2="15939" y2="70508"/>
                              <a14:foregroundMark x1="6831" y1="71234" x2="31594" y2="73503"/>
                              <a14:foregroundMark x1="57400" y1="26770" x2="47723" y2="62704"/>
                              <a14:foregroundMark x1="46300" y1="14338" x2="55123" y2="28312"/>
                              <a14:foregroundMark x1="38805" y1="5626" x2="44402" y2="5172"/>
                              <a14:foregroundMark x1="17932" y1="16334" x2="12524" y2="32759"/>
                              <a14:foregroundMark x1="12239" y1="17332" x2="10816" y2="38657"/>
                              <a14:foregroundMark x1="13567" y1="38113" x2="13093" y2="42559"/>
                              <a14:foregroundMark x1="56641" y1="50998" x2="56357" y2="58711"/>
                              <a14:foregroundMark x1="8444" y1="94918" x2="26565" y2="93920"/>
                              <a14:foregroundMark x1="76755" y1="21143" x2="85484" y2="21053"/>
                              <a14:foregroundMark x1="95066" y1="27405" x2="95066" y2="27405"/>
                              <a14:foregroundMark x1="23055" y1="92105" x2="23814" y2="95281"/>
                              <a14:foregroundMark x1="25996" y1="92468" x2="24953" y2="95644"/>
                              <a14:foregroundMark x1="24573" y1="93920" x2="24573" y2="93920"/>
                              <a14:foregroundMark x1="23055" y1="94918" x2="23055" y2="94918"/>
                              <a14:foregroundMark x1="83207" y1="20145" x2="81025" y2="27858"/>
                              <a14:foregroundMark x1="86148" y1="16606" x2="86148" y2="20145"/>
                              <a14:backgroundMark x1="83966" y1="20508" x2="85769" y2="25045"/>
                              <a14:backgroundMark x1="84345" y1="17695" x2="84345" y2="19782"/>
                              <a14:backgroundMark x1="81025" y1="24047" x2="83966" y2="23321"/>
                              <a14:backgroundMark x1="79507" y1="26497" x2="88425" y2="27495"/>
                              <a14:backgroundMark x1="80645" y1="25771" x2="84725" y2="24047"/>
                              <a14:backgroundMark x1="21632" y1="92468" x2="21632" y2="94555"/>
                              <a14:backgroundMark x1="25617" y1="93920" x2="24573" y2="96007"/>
                              <a14:backgroundMark x1="10911" y1="25771" x2="14991" y2="26497"/>
                              <a14:backgroundMark x1="85104" y1="30036" x2="86907" y2="25045"/>
                              <a14:backgroundMark x1="21252" y1="92105" x2="23055" y2="97096"/>
                              <a14:backgroundMark x1="27514" y1="90381" x2="25332" y2="96007"/>
                              <a14:backgroundMark x1="24194" y1="92105" x2="23814" y2="9428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6087">
                  <a:off x="3159559" y="2388435"/>
                  <a:ext cx="3002500" cy="3001860"/>
                </a:xfrm>
                <a:prstGeom prst="rect">
                  <a:avLst/>
                </a:prstGeom>
              </p:spPr>
            </p:pic>
          </p:grpSp>
          <p:grpSp>
            <p:nvGrpSpPr>
              <p:cNvPr id="54" name="그룹 53"/>
              <p:cNvGrpSpPr/>
              <p:nvPr/>
            </p:nvGrpSpPr>
            <p:grpSpPr>
              <a:xfrm rot="20785086">
                <a:off x="6656123" y="851722"/>
                <a:ext cx="4294388" cy="4773461"/>
                <a:chOff x="2390766" y="2122127"/>
                <a:chExt cx="4294388" cy="4773461"/>
              </a:xfrm>
            </p:grpSpPr>
            <p:grpSp>
              <p:nvGrpSpPr>
                <p:cNvPr id="55" name="그룹 1004"/>
                <p:cNvGrpSpPr/>
                <p:nvPr/>
              </p:nvGrpSpPr>
              <p:grpSpPr>
                <a:xfrm>
                  <a:off x="2390766" y="2122127"/>
                  <a:ext cx="4294388" cy="4773461"/>
                  <a:chOff x="2774863" y="6325860"/>
                  <a:chExt cx="4294388" cy="4773461"/>
                </a:xfrm>
              </p:grpSpPr>
              <p:pic>
                <p:nvPicPr>
                  <p:cNvPr id="60" name="Object 11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 rot="240000">
                    <a:off x="2774863" y="6325860"/>
                    <a:ext cx="4294388" cy="477346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직사각형 57"/>
                <p:cNvSpPr/>
                <p:nvPr/>
              </p:nvSpPr>
              <p:spPr>
                <a:xfrm rot="225534">
                  <a:off x="2666495" y="2360637"/>
                  <a:ext cx="3834517" cy="31800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" name="그룹 60"/>
              <p:cNvGrpSpPr/>
              <p:nvPr/>
            </p:nvGrpSpPr>
            <p:grpSpPr>
              <a:xfrm rot="21447335">
                <a:off x="10944954" y="797954"/>
                <a:ext cx="4294388" cy="4773461"/>
                <a:chOff x="2390766" y="2122127"/>
                <a:chExt cx="4294388" cy="4773461"/>
              </a:xfrm>
            </p:grpSpPr>
            <p:grpSp>
              <p:nvGrpSpPr>
                <p:cNvPr id="62" name="그룹 1004"/>
                <p:cNvGrpSpPr/>
                <p:nvPr/>
              </p:nvGrpSpPr>
              <p:grpSpPr>
                <a:xfrm>
                  <a:off x="2390766" y="2122127"/>
                  <a:ext cx="4294388" cy="4773461"/>
                  <a:chOff x="2774863" y="6325860"/>
                  <a:chExt cx="4294388" cy="4773461"/>
                </a:xfrm>
              </p:grpSpPr>
              <p:pic>
                <p:nvPicPr>
                  <p:cNvPr id="67" name="Object 11"/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 rot="240000">
                    <a:off x="2774863" y="6325860"/>
                    <a:ext cx="4294388" cy="477346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5" name="직사각형 64"/>
                <p:cNvSpPr/>
                <p:nvPr/>
              </p:nvSpPr>
              <p:spPr>
                <a:xfrm rot="225534">
                  <a:off x="2666495" y="2360637"/>
                  <a:ext cx="3834517" cy="31800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144" b="97941" l="0" r="99046">
                            <a14:foregroundMark x1="11069" y1="40503" x2="17748" y2="48513"/>
                            <a14:foregroundMark x1="5916" y1="50343" x2="9733" y2="45309"/>
                            <a14:foregroundMark x1="2672" y1="51487" x2="2672" y2="51487"/>
                            <a14:foregroundMark x1="9160" y1="59268" x2="10687" y2="56979"/>
                            <a14:foregroundMark x1="15458" y1="72082" x2="15840" y2="74600"/>
                            <a14:foregroundMark x1="16412" y1="77346" x2="17366" y2="77346"/>
                            <a14:foregroundMark x1="34733" y1="91304" x2="34542" y2="88558"/>
                            <a14:foregroundMark x1="34542" y1="93135" x2="34542" y2="93135"/>
                            <a14:foregroundMark x1="45802" y1="91991" x2="45802" y2="89703"/>
                            <a14:foregroundMark x1="44847" y1="18535" x2="44847" y2="18535"/>
                            <a14:foregroundMark x1="75382" y1="4577" x2="75382" y2="4577"/>
                            <a14:foregroundMark x1="78244" y1="11213" x2="78244" y2="11213"/>
                            <a14:foregroundMark x1="94656" y1="52403" x2="94656" y2="52403"/>
                            <a14:foregroundMark x1="87595" y1="56293" x2="95802" y2="49199"/>
                            <a14:foregroundMark x1="97710" y1="45767" x2="97710" y2="45767"/>
                            <a14:foregroundMark x1="96183" y1="46224" x2="96183" y2="46224"/>
                            <a14:foregroundMark x1="83588" y1="34325" x2="83588" y2="34325"/>
                            <a14:foregroundMark x1="92557" y1="73227" x2="92557" y2="73227"/>
                            <a14:foregroundMark x1="59924" y1="86957" x2="59924" y2="86957"/>
                            <a14:foregroundMark x1="69466" y1="94737" x2="70420" y2="94737"/>
                            <a14:foregroundMark x1="30725" y1="44394" x2="33015" y2="46224"/>
                            <a14:foregroundMark x1="28817" y1="43707" x2="28817" y2="43707"/>
                            <a14:foregroundMark x1="79580" y1="60641" x2="79580" y2="60641"/>
                            <a14:foregroundMark x1="80153" y1="51030" x2="79771" y2="54920"/>
                            <a14:foregroundMark x1="79580" y1="60641" x2="76336" y2="60641"/>
                            <a14:backgroundMark x1="52481" y1="94279" x2="54771" y2="93135"/>
                            <a14:backgroundMark x1="38931" y1="57895" x2="38931" y2="57895"/>
                            <a14:backgroundMark x1="44084" y1="62929" x2="43511" y2="59268"/>
                            <a14:backgroundMark x1="29962" y1="51716" x2="29389" y2="51487"/>
                            <a14:backgroundMark x1="65076" y1="59039" x2="66031" y2="58581"/>
                            <a14:backgroundMark x1="68893" y1="58581" x2="71374" y2="60412"/>
                            <a14:backgroundMark x1="74046" y1="64989" x2="75954" y2="64989"/>
                            <a14:backgroundMark x1="83015" y1="59268" x2="83206" y2="57666"/>
                            <a14:backgroundMark x1="51527" y1="67048" x2="54771" y2="67963"/>
                            <a14:backgroundMark x1="57634" y1="63844" x2="63359" y2="62929"/>
                            <a14:backgroundMark x1="51527" y1="22426" x2="51527" y2="22426"/>
                            <a14:backgroundMark x1="34733" y1="56522" x2="33969" y2="5583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562920">
                <a:off x="7110922" y="1396158"/>
                <a:ext cx="3148310" cy="2510696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90313">
                <a:off x="11678010" y="1185636"/>
                <a:ext cx="2828276" cy="2859152"/>
              </a:xfrm>
              <a:prstGeom prst="rect">
                <a:avLst/>
              </a:prstGeom>
            </p:spPr>
          </p:pic>
          <p:sp>
            <p:nvSpPr>
              <p:cNvPr id="71" name="TextBox 70"/>
              <p:cNvSpPr txBox="1"/>
              <p:nvPr/>
            </p:nvSpPr>
            <p:spPr>
              <a:xfrm rot="222817">
                <a:off x="2702865" y="4456966"/>
                <a:ext cx="27959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smtClean="0">
                    <a:solidFill>
                      <a:srgbClr val="283D6B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전국 어디서나</a:t>
                </a:r>
                <a:r>
                  <a:rPr lang="en-US" altLang="ko-KR" sz="3200" dirty="0" smtClean="0">
                    <a:solidFill>
                      <a:srgbClr val="283D6B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!</a:t>
                </a:r>
                <a:endParaRPr lang="ko-KR" altLang="en-US" sz="3200" dirty="0" smtClean="0">
                  <a:solidFill>
                    <a:srgbClr val="283D6B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233057">
                <a:off x="2695553" y="5054830"/>
                <a:ext cx="3703709" cy="396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#</a:t>
                </a:r>
                <a:r>
                  <a:rPr lang="ko-KR" altLang="en-US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국내여행정복 </a:t>
                </a:r>
                <a:r>
                  <a:rPr lang="en-US" altLang="ko-KR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#</a:t>
                </a:r>
                <a:r>
                  <a:rPr lang="ko-KR" altLang="en-US" sz="2400" dirty="0" err="1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다채워야지</a:t>
                </a:r>
                <a:endParaRPr lang="ko-KR" altLang="en-US" sz="2400" dirty="0" smtClean="0">
                  <a:solidFill>
                    <a:srgbClr val="283D6B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 rot="21000000">
                <a:off x="7080416" y="4395103"/>
                <a:ext cx="31902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smtClean="0">
                    <a:solidFill>
                      <a:srgbClr val="283D6B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나의 여행기록을</a:t>
                </a:r>
                <a:r>
                  <a:rPr lang="en-US" altLang="ko-KR" sz="3200" dirty="0" smtClean="0">
                    <a:solidFill>
                      <a:srgbClr val="283D6B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!</a:t>
                </a:r>
                <a:endParaRPr lang="ko-KR" altLang="en-US" sz="3200" dirty="0" smtClean="0">
                  <a:solidFill>
                    <a:srgbClr val="283D6B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 rot="21000000">
                <a:off x="7194922" y="4921159"/>
                <a:ext cx="3150292" cy="396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#</a:t>
                </a:r>
                <a:r>
                  <a:rPr lang="ko-KR" altLang="en-US" sz="2400" dirty="0" err="1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버튼하나로</a:t>
                </a:r>
                <a:r>
                  <a:rPr lang="ko-KR" altLang="en-US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altLang="ko-KR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#</a:t>
                </a:r>
                <a:r>
                  <a:rPr lang="ko-KR" altLang="en-US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기록하는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 rot="60000">
                <a:off x="11161877" y="4318905"/>
                <a:ext cx="14975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 smtClean="0">
                    <a:solidFill>
                      <a:srgbClr val="283D6B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한눈에</a:t>
                </a:r>
                <a:r>
                  <a:rPr lang="en-US" altLang="ko-KR" sz="3200" dirty="0" smtClean="0">
                    <a:solidFill>
                      <a:srgbClr val="283D6B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!</a:t>
                </a:r>
                <a:endParaRPr lang="ko-KR" altLang="en-US" sz="3200" dirty="0" smtClean="0">
                  <a:solidFill>
                    <a:srgbClr val="283D6B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 rot="60000">
                <a:off x="11159963" y="4834155"/>
                <a:ext cx="3150292" cy="396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#</a:t>
                </a:r>
                <a:r>
                  <a:rPr lang="ko-KR" altLang="en-US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내가 </a:t>
                </a:r>
                <a:r>
                  <a:rPr lang="en-US" altLang="ko-KR" sz="2400" dirty="0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#</a:t>
                </a:r>
                <a:r>
                  <a:rPr lang="ko-KR" altLang="en-US" sz="2400" dirty="0" err="1" smtClean="0">
                    <a:solidFill>
                      <a:srgbClr val="283D6B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어딜다녀왔더라</a:t>
                </a:r>
                <a:endParaRPr lang="ko-KR" altLang="en-US" sz="2400" dirty="0" smtClean="0">
                  <a:solidFill>
                    <a:srgbClr val="283D6B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39189" y="5161781"/>
              <a:ext cx="3733800" cy="1171575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03570" y="5097015"/>
              <a:ext cx="3571875" cy="1524000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48290" y="5163690"/>
              <a:ext cx="4067175" cy="1457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4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걱정 캐릭터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502" y="4663003"/>
            <a:ext cx="5886450" cy="562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걱정 캐릭터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756011"/>
            <a:ext cx="5789102" cy="553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200" y="1104900"/>
            <a:ext cx="1347676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err="1" smtClean="0">
                <a:solidFill>
                  <a:srgbClr val="5FB6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커밋</a:t>
            </a:r>
            <a:r>
              <a:rPr lang="en-US" altLang="ko-KR" sz="88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</a:t>
            </a:r>
          </a:p>
          <a:p>
            <a:r>
              <a:rPr lang="ko-KR" altLang="en-US" sz="88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일반인에게 낯설지 않을까</a:t>
            </a:r>
            <a:r>
              <a:rPr lang="en-US" altLang="ko-KR" sz="88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?</a:t>
            </a:r>
            <a:endParaRPr lang="ko-KR" altLang="en-US" sz="8800" dirty="0">
              <a:solidFill>
                <a:srgbClr val="2F436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712383" y="213801"/>
            <a:ext cx="4186234" cy="1400000"/>
            <a:chOff x="13712383" y="213801"/>
            <a:chExt cx="4186234" cy="1400000"/>
          </a:xfrm>
        </p:grpSpPr>
        <p:pic>
          <p:nvPicPr>
            <p:cNvPr id="7" name="Object 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9" name="Object 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10" name="그룹 1001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11" name="Object 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711" y="1216167"/>
            <a:ext cx="13192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589726"/>
            <a:ext cx="84529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그렇지 않습니다</a:t>
            </a:r>
            <a:r>
              <a:rPr lang="en-US" altLang="ko-KR" sz="8800" dirty="0" smtClean="0">
                <a:solidFill>
                  <a:srgbClr val="2F436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!</a:t>
            </a:r>
            <a:endParaRPr lang="ko-KR" altLang="en-US" sz="8800" dirty="0">
              <a:solidFill>
                <a:srgbClr val="2F436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1892" y="2171700"/>
            <a:ext cx="10448925" cy="7372350"/>
            <a:chOff x="3276600" y="2400299"/>
            <a:chExt cx="10448925" cy="7372350"/>
          </a:xfrm>
        </p:grpSpPr>
        <p:grpSp>
          <p:nvGrpSpPr>
            <p:cNvPr id="13" name="그룹 12"/>
            <p:cNvGrpSpPr/>
            <p:nvPr/>
          </p:nvGrpSpPr>
          <p:grpSpPr>
            <a:xfrm>
              <a:off x="3276600" y="2400299"/>
              <a:ext cx="10448925" cy="7372350"/>
              <a:chOff x="569495" y="2253653"/>
              <a:chExt cx="10448925" cy="737235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495" y="2253653"/>
                <a:ext cx="10448925" cy="7372350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7391401" y="4991100"/>
                <a:ext cx="3200400" cy="2590800"/>
              </a:xfrm>
              <a:prstGeom prst="rect">
                <a:avLst/>
              </a:prstGeom>
              <a:noFill/>
              <a:ln w="57150">
                <a:solidFill>
                  <a:srgbClr val="FC523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1400" y="2628900"/>
              <a:ext cx="1490809" cy="717797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3712383" y="213801"/>
            <a:ext cx="4186234" cy="1400000"/>
            <a:chOff x="13712383" y="213801"/>
            <a:chExt cx="4186234" cy="1400000"/>
          </a:xfrm>
        </p:grpSpPr>
        <p:pic>
          <p:nvPicPr>
            <p:cNvPr id="20" name="Object 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17665" y="213801"/>
              <a:ext cx="1180952" cy="1400000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3712383" y="430262"/>
              <a:ext cx="3190476" cy="790476"/>
              <a:chOff x="13712383" y="430262"/>
              <a:chExt cx="3190476" cy="790476"/>
            </a:xfrm>
          </p:grpSpPr>
          <p:pic>
            <p:nvPicPr>
              <p:cNvPr id="22" name="Object 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12383" y="430262"/>
                <a:ext cx="3190476" cy="790476"/>
              </a:xfrm>
              <a:prstGeom prst="rect">
                <a:avLst/>
              </a:prstGeom>
            </p:spPr>
          </p:pic>
          <p:grpSp>
            <p:nvGrpSpPr>
              <p:cNvPr id="23" name="그룹 1001"/>
              <p:cNvGrpSpPr/>
              <p:nvPr/>
            </p:nvGrpSpPr>
            <p:grpSpPr>
              <a:xfrm>
                <a:off x="15861594" y="1161905"/>
                <a:ext cx="840336" cy="54262"/>
                <a:chOff x="15861594" y="1161905"/>
                <a:chExt cx="840336" cy="54262"/>
              </a:xfrm>
            </p:grpSpPr>
            <p:pic>
              <p:nvPicPr>
                <p:cNvPr id="24" name="Object 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861594" y="1161905"/>
                  <a:ext cx="840336" cy="54262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52" y="616092"/>
            <a:ext cx="82486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4000" dirty="0" smtClean="0">
            <a:latin typeface="나눔스퀘어_ac ExtraBold" panose="020B0600000101010101" pitchFamily="50" charset="-127"/>
            <a:ea typeface="나눔스퀘어_ac ExtraBold" panose="020B060000010101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1541</Words>
  <Application>Microsoft Office PowerPoint</Application>
  <PresentationFormat>사용자 지정</PresentationFormat>
  <Paragraphs>268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3" baseType="lpstr">
      <vt:lpstr>나눔스퀘어 Bold</vt:lpstr>
      <vt:lpstr>나눔스퀘어 ExtraBold</vt:lpstr>
      <vt:lpstr>G마켓 산스 Bold</vt:lpstr>
      <vt:lpstr>나눔스퀘어</vt:lpstr>
      <vt:lpstr>맑은 고딕</vt:lpstr>
      <vt:lpstr>Wingdings</vt:lpstr>
      <vt:lpstr>Calibri</vt:lpstr>
      <vt:lpstr>?? ??</vt:lpstr>
      <vt:lpstr>G마켓 산스 TTF Medium</vt:lpstr>
      <vt:lpstr>나눔스퀘어_ac ExtraBold</vt:lpstr>
      <vt:lpstr>Arial</vt:lpstr>
      <vt:lpstr>나눔스퀘어_ac Bold</vt:lpstr>
      <vt:lpstr>나눔고딕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청화</cp:lastModifiedBy>
  <cp:revision>159</cp:revision>
  <dcterms:created xsi:type="dcterms:W3CDTF">2021-01-28T18:08:52Z</dcterms:created>
  <dcterms:modified xsi:type="dcterms:W3CDTF">2021-02-18T18:31:54Z</dcterms:modified>
</cp:coreProperties>
</file>